
<file path=[Content_Types].xml><?xml version="1.0" encoding="utf-8"?>
<Types xmlns="http://schemas.openxmlformats.org/package/2006/content-types">
  <Default Extension="png" ContentType="image/pn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</p:sldMasterIdLst>
  <p:notesMasterIdLst>
    <p:notesMasterId r:id="rId2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38" r:id="rId18"/>
    <p:sldId id="270" r:id="rId19"/>
    <p:sldId id="339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9"/>
    <p:sldId id="340" r:id="rId30"/>
    <p:sldId id="281" r:id="rId31"/>
    <p:sldId id="341" r:id="rId32"/>
    <p:sldId id="283" r:id="rId33"/>
    <p:sldId id="284" r:id="rId34"/>
    <p:sldId id="285" r:id="rId35"/>
    <p:sldId id="313" r:id="rId36"/>
    <p:sldId id="287" r:id="rId37"/>
    <p:sldId id="288" r:id="rId38"/>
    <p:sldId id="289" r:id="rId39"/>
    <p:sldId id="290" r:id="rId40"/>
    <p:sldId id="291" r:id="rId41"/>
    <p:sldId id="293" r:id="rId42"/>
    <p:sldId id="312" r:id="rId43"/>
    <p:sldId id="294" r:id="rId44"/>
    <p:sldId id="311" r:id="rId45"/>
    <p:sldId id="296" r:id="rId46"/>
    <p:sldId id="297" r:id="rId47"/>
    <p:sldId id="298" r:id="rId48"/>
    <p:sldId id="310" r:id="rId49"/>
    <p:sldId id="300" r:id="rId50"/>
    <p:sldId id="301" r:id="rId51"/>
    <p:sldId id="34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p>
            <a:r>
              <a:rPr lang="en-US" sz="2000" b="0" strike="noStrike" spc="-1">
                <a:latin typeface="Arial" panose="020B0604020202020204"/>
              </a:rPr>
              <a:t>Click to edit the notes format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r>
              <a:rPr lang="en-US" sz="1400" b="0" strike="noStrike" spc="-1">
                <a:latin typeface="Times New Roman" panose="02020603050405020304"/>
              </a:rPr>
              <a:t>&lt;header&gt;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n-US" sz="1400" b="0" strike="noStrike" spc="-1">
                <a:latin typeface="Times New Roman" panose="02020603050405020304"/>
              </a:rPr>
              <a:t>&lt;date/time&gt;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r>
              <a:rPr lang="en-US" sz="1400" b="0" strike="noStrike" spc="-1">
                <a:latin typeface="Times New Roman" panose="02020603050405020304"/>
              </a:rPr>
              <a:t>&lt;footer&gt;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1A11BBDA-598E-4E27-A604-D8817403F6F3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05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05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05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06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latin typeface="Arial" panose="020B0604020202020204"/>
              </a:rPr>
              <a:t>Click to edit the title text format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4" Type="http://schemas.openxmlformats.org/officeDocument/2006/relationships/slideLayout" Target="../slideLayouts/slideLayout25.xml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6" Type="http://schemas.openxmlformats.org/officeDocument/2006/relationships/slideLayout" Target="../slideLayouts/slideLayout25.xml"/><Relationship Id="rId15" Type="http://schemas.openxmlformats.org/officeDocument/2006/relationships/image" Target="../media/image44.png"/><Relationship Id="rId14" Type="http://schemas.openxmlformats.org/officeDocument/2006/relationships/image" Target="../media/image43.png"/><Relationship Id="rId13" Type="http://schemas.openxmlformats.org/officeDocument/2006/relationships/image" Target="../media/image42.png"/><Relationship Id="rId12" Type="http://schemas.openxmlformats.org/officeDocument/2006/relationships/image" Target="../media/image41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0" Type="http://schemas.openxmlformats.org/officeDocument/2006/relationships/slideLayout" Target="../slideLayouts/slideLayout25.xml"/><Relationship Id="rId2" Type="http://schemas.openxmlformats.org/officeDocument/2006/relationships/image" Target="../media/image35.png"/><Relationship Id="rId19" Type="http://schemas.openxmlformats.org/officeDocument/2006/relationships/image" Target="../media/image51.png"/><Relationship Id="rId18" Type="http://schemas.openxmlformats.org/officeDocument/2006/relationships/image" Target="../media/image50.png"/><Relationship Id="rId17" Type="http://schemas.openxmlformats.org/officeDocument/2006/relationships/image" Target="../media/image49.png"/><Relationship Id="rId16" Type="http://schemas.openxmlformats.org/officeDocument/2006/relationships/image" Target="../media/image48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4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4" Type="http://schemas.openxmlformats.org/officeDocument/2006/relationships/slideLayout" Target="../slideLayouts/slideLayout25.xml"/><Relationship Id="rId13" Type="http://schemas.openxmlformats.org/officeDocument/2006/relationships/image" Target="../media/image64.png"/><Relationship Id="rId12" Type="http://schemas.openxmlformats.org/officeDocument/2006/relationships/image" Target="../media/image63.png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png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4" Type="http://schemas.openxmlformats.org/officeDocument/2006/relationships/slideLayout" Target="../slideLayouts/slideLayout25.xml"/><Relationship Id="rId13" Type="http://schemas.openxmlformats.org/officeDocument/2006/relationships/image" Target="../media/image69.png"/><Relationship Id="rId12" Type="http://schemas.openxmlformats.org/officeDocument/2006/relationships/image" Target="../media/image59.png"/><Relationship Id="rId11" Type="http://schemas.openxmlformats.org/officeDocument/2006/relationships/image" Target="../media/image58.png"/><Relationship Id="rId10" Type="http://schemas.openxmlformats.org/officeDocument/2006/relationships/image" Target="../media/image57.png"/><Relationship Id="rId1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image" Target="../media/image81.png"/><Relationship Id="rId7" Type="http://schemas.openxmlformats.org/officeDocument/2006/relationships/image" Target="../media/image80.png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96.emf"/><Relationship Id="rId6" Type="http://schemas.openxmlformats.org/officeDocument/2006/relationships/image" Target="../media/image95.jpeg"/><Relationship Id="rId5" Type="http://schemas.openxmlformats.org/officeDocument/2006/relationships/image" Target="../media/image1.tiff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108.png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png"/><Relationship Id="rId8" Type="http://schemas.openxmlformats.org/officeDocument/2006/relationships/image" Target="../media/image123.png"/><Relationship Id="rId7" Type="http://schemas.openxmlformats.org/officeDocument/2006/relationships/image" Target="../media/image122.png"/><Relationship Id="rId6" Type="http://schemas.openxmlformats.org/officeDocument/2006/relationships/image" Target="../media/image2.tiff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5" Type="http://schemas.openxmlformats.org/officeDocument/2006/relationships/slideLayout" Target="../slideLayouts/slideLayout25.xml"/><Relationship Id="rId14" Type="http://schemas.openxmlformats.org/officeDocument/2006/relationships/image" Target="../media/image129.png"/><Relationship Id="rId13" Type="http://schemas.openxmlformats.org/officeDocument/2006/relationships/image" Target="../media/image128.png"/><Relationship Id="rId12" Type="http://schemas.openxmlformats.org/officeDocument/2006/relationships/image" Target="../media/image127.png"/><Relationship Id="rId11" Type="http://schemas.openxmlformats.org/officeDocument/2006/relationships/image" Target="../media/image126.png"/><Relationship Id="rId10" Type="http://schemas.openxmlformats.org/officeDocument/2006/relationships/image" Target="../media/image125.png"/><Relationship Id="rId1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133.png"/><Relationship Id="rId4" Type="http://schemas.openxmlformats.org/officeDocument/2006/relationships/image" Target="../media/image132.emf"/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922760" y="687240"/>
            <a:ext cx="8533080" cy="21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DejaVu Serif" panose="02060603050605020204"/>
                <a:ea typeface="DejaVu Sans" panose="020B0603030804020204"/>
              </a:rPr>
              <a:t>Neural Network Programming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202" name="Line 2"/>
          <p:cNvSpPr/>
          <p:nvPr/>
        </p:nvSpPr>
        <p:spPr>
          <a:xfrm>
            <a:off x="2793240" y="3047400"/>
            <a:ext cx="6641280" cy="36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3"/>
          <p:cNvSpPr/>
          <p:nvPr/>
        </p:nvSpPr>
        <p:spPr>
          <a:xfrm>
            <a:off x="1935720" y="3481920"/>
            <a:ext cx="853308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Mrinal Wahal</a:t>
            </a: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3690000" y="5655240"/>
            <a:ext cx="7587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Research Park, IIT Madras</a:t>
            </a: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nk 1"/>
          <p:cNvPicPr/>
          <p:nvPr/>
        </p:nvPicPr>
        <p:blipFill>
          <a:blip r:embed="rId1"/>
          <a:stretch>
            <a:fillRect/>
          </a:stretch>
        </p:blipFill>
        <p:spPr>
          <a:xfrm>
            <a:off x="781200" y="733320"/>
            <a:ext cx="10616760" cy="53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09680" y="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277" name="Ink 2"/>
          <p:cNvPicPr/>
          <p:nvPr/>
        </p:nvPicPr>
        <p:blipFill>
          <a:blip r:embed="rId1"/>
          <a:stretch>
            <a:fillRect/>
          </a:stretch>
        </p:blipFill>
        <p:spPr>
          <a:xfrm>
            <a:off x="409680" y="285840"/>
            <a:ext cx="10616760" cy="660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428760" y="6084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cost function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428760" y="1237680"/>
            <a:ext cx="10514880" cy="61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30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30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where </a:t>
            </a:r>
            <a:r>
              <a:rPr lang="en-US" sz="3000" b="0" strike="noStrike" spc="-1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endParaRPr lang="en-US" sz="3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3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428760" y="1237680"/>
            <a:ext cx="10514880" cy="6199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390600" y="1855800"/>
            <a:ext cx="1027980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Given</a:t>
            </a:r>
            <a:r>
              <a:rPr lang="en-US" sz="3000" b="0" strike="noStrike" spc="-1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r>
              <a:rPr lang="en-US" sz="30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want .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390600" y="1855800"/>
            <a:ext cx="10279800" cy="610560"/>
          </a:xfrm>
          <a:prstGeom prst="rect">
            <a:avLst/>
          </a:prstGeom>
          <a:blipFill>
            <a:blip r:embed="rId2"/>
            <a:stretch>
              <a:fillRect l="-1357" t="-8862" b="-23677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390600" y="2548080"/>
            <a:ext cx="4117320" cy="54684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Loss (error) function:</a:t>
            </a:r>
            <a:endParaRPr lang="en-US" sz="3000" b="0" strike="noStrike" spc="-1">
              <a:latin typeface="Arial" panose="020B0604020202020204"/>
            </a:endParaRPr>
          </a:p>
        </p:txBody>
      </p:sp>
      <p:pic>
        <p:nvPicPr>
          <p:cNvPr id="284" name="Ink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2920" y="1724040"/>
            <a:ext cx="11931480" cy="485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nk 4"/>
          <p:cNvPicPr/>
          <p:nvPr/>
        </p:nvPicPr>
        <p:blipFill>
          <a:blip r:embed="rId1"/>
          <a:stretch>
            <a:fillRect/>
          </a:stretch>
        </p:blipFill>
        <p:spPr>
          <a:xfrm>
            <a:off x="266760" y="1625760"/>
            <a:ext cx="8159400" cy="4933440"/>
          </a:xfrm>
          <a:prstGeom prst="rect">
            <a:avLst/>
          </a:prstGeom>
          <a:ln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574200" y="6468120"/>
            <a:ext cx="527400" cy="1908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87" name="CustomShape 2"/>
          <p:cNvSpPr/>
          <p:nvPr/>
        </p:nvSpPr>
        <p:spPr>
          <a:xfrm>
            <a:off x="338400" y="15696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Gradient Descent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38080" y="1324800"/>
            <a:ext cx="8128080" cy="61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Recap:</a:t>
            </a:r>
            <a:r>
              <a:rPr lang="en-US" sz="3200" b="0" strike="noStrike" spc="-1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r>
              <a:rPr lang="en-US" sz="3200" b="0" i="1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, </a:t>
            </a:r>
            <a:endParaRPr lang="en-US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838080" y="1324800"/>
            <a:ext cx="8128080" cy="619920"/>
          </a:xfrm>
          <a:prstGeom prst="rect">
            <a:avLst/>
          </a:prstGeom>
          <a:blipFill>
            <a:blip r:embed="rId2"/>
            <a:stretch>
              <a:fillRect l="-1942" t="-7792" b="-30330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Formula 5"/>
              <p:cNvSpPr txBox="1"/>
              <p:nvPr/>
            </p:nvSpPr>
            <p:spPr>
              <a:xfrm>
                <a:off x="198720" y="2137320"/>
                <a:ext cx="2130120" cy="597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𝑤</m:t>
                        </m:r>
                        <m:r>
                          <m:t>,</m:t>
                        </m:r>
                        <m:r>
                          <m:t>𝑏</m:t>
                        </m:r>
                      </m:e>
                    </m:d>
                    <m:r>
                      <m:t>=</m:t>
                    </m:r>
                  </m:oMath>
                </a14:m>
              </a:p>
            </p:txBody>
          </p:sp>
        </mc:Choice>
        <mc:Fallback>
          <p:sp>
            <p:nvSpPr>
              <p:cNvPr id="291" name="CustomShape 6"/>
              <p:cNvSpPr/>
              <p:nvPr/>
            </p:nvSpPr>
            <p:spPr>
              <a:xfrm>
                <a:off x="198720" y="2137320"/>
                <a:ext cx="2130120" cy="5972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Formula 7"/>
              <p:cNvSpPr txBox="1"/>
              <p:nvPr/>
            </p:nvSpPr>
            <p:spPr>
              <a:xfrm>
                <a:off x="2021400" y="2077920"/>
                <a:ext cx="576720" cy="77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nary>
                      <m:naryPr>
                        <m:chr m:val="∑"/>
                      </m:naryPr>
                      <m:sub>
                        <m:r>
                          <m:t>𝑖</m:t>
                        </m:r>
                        <m: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𝑚</m:t>
                        </m:r>
                      </m:sup>
                      <m:e/>
                    </m:nary>
                  </m:oMath>
                </a14:m>
              </a:p>
            </p:txBody>
          </p:sp>
        </mc:Choice>
        <mc:Fallback>
          <p:sp>
            <p:nvSpPr>
              <p:cNvPr id="293" name="CustomShape 8"/>
              <p:cNvSpPr/>
              <p:nvPr/>
            </p:nvSpPr>
            <p:spPr>
              <a:xfrm>
                <a:off x="2021400" y="2077920"/>
                <a:ext cx="576720" cy="772920"/>
              </a:xfrm>
              <a:prstGeom prst="rect">
                <a:avLst/>
              </a:prstGeom>
              <a:blipFill rotWithShape="1">
                <a:blip r:embed="rId4"/>
                <a:stretch>
                  <a:fillRect l="-9461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294" name="CustomShape 9"/>
          <p:cNvSpPr/>
          <p:nvPr/>
        </p:nvSpPr>
        <p:spPr>
          <a:xfrm>
            <a:off x="3605400" y="2125080"/>
            <a:ext cx="3909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  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5" name="CustomShape 10"/>
          <p:cNvSpPr/>
          <p:nvPr/>
        </p:nvSpPr>
        <p:spPr>
          <a:xfrm>
            <a:off x="2436120" y="2125080"/>
            <a:ext cx="2729520" cy="6174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Formula 11"/>
              <p:cNvSpPr txBox="1"/>
              <p:nvPr/>
            </p:nvSpPr>
            <p:spPr>
              <a:xfrm>
                <a:off x="5099400" y="2073600"/>
                <a:ext cx="576720" cy="755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−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nary>
                      <m:naryPr>
                        <m:chr m:val="∑"/>
                      </m:naryPr>
                      <m:sub>
                        <m:r>
                          <m:t>𝑖</m:t>
                        </m:r>
                        <m: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𝑚</m:t>
                        </m:r>
                      </m:sup>
                      <m:e/>
                    </m:nary>
                  </m:oMath>
                </a14:m>
              </a:p>
            </p:txBody>
          </p:sp>
        </mc:Choice>
        <mc:Fallback>
          <p:sp>
            <p:nvSpPr>
              <p:cNvPr id="297" name="CustomShape 12"/>
              <p:cNvSpPr/>
              <p:nvPr/>
            </p:nvSpPr>
            <p:spPr>
              <a:xfrm>
                <a:off x="5099400" y="2073600"/>
                <a:ext cx="576720" cy="755640"/>
              </a:xfrm>
              <a:prstGeom prst="rect">
                <a:avLst/>
              </a:prstGeom>
              <a:blipFill rotWithShape="1">
                <a:blip r:embed="rId6"/>
                <a:stretch>
                  <a:fillRect l="-25459" r="-992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298" name="CustomShape 13"/>
          <p:cNvSpPr/>
          <p:nvPr/>
        </p:nvSpPr>
        <p:spPr>
          <a:xfrm>
            <a:off x="8737200" y="2144160"/>
            <a:ext cx="5097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+ 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9" name="CustomShape 14"/>
          <p:cNvSpPr/>
          <p:nvPr/>
        </p:nvSpPr>
        <p:spPr>
          <a:xfrm>
            <a:off x="5718240" y="2144160"/>
            <a:ext cx="6547680" cy="617400"/>
          </a:xfrm>
          <a:prstGeom prst="rect">
            <a:avLst/>
          </a:prstGeom>
          <a:blipFill>
            <a:blip r:embed="rId7"/>
            <a:stretch>
              <a:fillRect t="-7875" b="-3162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300" name="CustomShape 15"/>
          <p:cNvSpPr/>
          <p:nvPr/>
        </p:nvSpPr>
        <p:spPr>
          <a:xfrm>
            <a:off x="838080" y="2961360"/>
            <a:ext cx="854244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Want to find </a:t>
            </a:r>
            <a:r>
              <a:rPr lang="en-US" sz="3200" b="0" i="1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that minimize </a:t>
            </a:r>
            <a:endParaRPr lang="en-US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01" name="CustomShape 16"/>
          <p:cNvSpPr/>
          <p:nvPr/>
        </p:nvSpPr>
        <p:spPr>
          <a:xfrm>
            <a:off x="838080" y="2961360"/>
            <a:ext cx="8542440" cy="1076400"/>
          </a:xfrm>
          <a:prstGeom prst="rect">
            <a:avLst/>
          </a:prstGeom>
          <a:blipFill>
            <a:blip r:embed="rId8"/>
            <a:stretch>
              <a:fillRect l="-1850" t="-899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302" name="Picture 37"/>
          <p:cNvPicPr/>
          <p:nvPr/>
        </p:nvPicPr>
        <p:blipFill>
          <a:blip r:embed="rId9"/>
          <a:stretch>
            <a:fillRect/>
          </a:stretch>
        </p:blipFill>
        <p:spPr>
          <a:xfrm>
            <a:off x="1558800" y="4105800"/>
            <a:ext cx="3192840" cy="2240280"/>
          </a:xfrm>
          <a:prstGeom prst="rect">
            <a:avLst/>
          </a:prstGeom>
          <a:ln>
            <a:noFill/>
          </a:ln>
        </p:spPr>
      </p:pic>
      <p:sp>
        <p:nvSpPr>
          <p:cNvPr id="303" name="CustomShape 17"/>
          <p:cNvSpPr/>
          <p:nvPr/>
        </p:nvSpPr>
        <p:spPr>
          <a:xfrm>
            <a:off x="2528640" y="5421600"/>
            <a:ext cx="2791440" cy="654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4" name="CustomShape 18"/>
          <p:cNvSpPr/>
          <p:nvPr/>
        </p:nvSpPr>
        <p:spPr>
          <a:xfrm flipH="1" flipV="1">
            <a:off x="2514600" y="3722760"/>
            <a:ext cx="12600" cy="168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5" name="CustomShape 19"/>
          <p:cNvSpPr/>
          <p:nvPr/>
        </p:nvSpPr>
        <p:spPr>
          <a:xfrm flipH="1">
            <a:off x="1167480" y="5409000"/>
            <a:ext cx="1359720" cy="114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6" name="Formula 20"/>
              <p:cNvSpPr txBox="1"/>
              <p:nvPr/>
            </p:nvSpPr>
            <p:spPr>
              <a:xfrm>
                <a:off x="5229360" y="5778720"/>
                <a:ext cx="52812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307" name="CustomShape 21"/>
              <p:cNvSpPr/>
              <p:nvPr/>
            </p:nvSpPr>
            <p:spPr>
              <a:xfrm>
                <a:off x="5229360" y="5778720"/>
                <a:ext cx="528120" cy="5839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Formula 22"/>
              <p:cNvSpPr txBox="1"/>
              <p:nvPr/>
            </p:nvSpPr>
            <p:spPr>
              <a:xfrm>
                <a:off x="3387960" y="3727800"/>
                <a:ext cx="150228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𝑤</m:t>
                        </m:r>
                        <m:r>
                          <m:t>,</m:t>
                        </m:r>
                        <m:r>
                          <m:t>𝑏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309" name="CustomShape 23"/>
              <p:cNvSpPr/>
              <p:nvPr/>
            </p:nvSpPr>
            <p:spPr>
              <a:xfrm>
                <a:off x="3387960" y="3727800"/>
                <a:ext cx="1502280" cy="5839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Formula 24"/>
              <p:cNvSpPr txBox="1"/>
              <p:nvPr/>
            </p:nvSpPr>
            <p:spPr>
              <a:xfrm>
                <a:off x="683280" y="6121440"/>
                <a:ext cx="61272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𝑤</m:t>
                    </m:r>
                  </m:oMath>
                </a14:m>
              </a:p>
            </p:txBody>
          </p:sp>
        </mc:Choice>
        <mc:Fallback>
          <p:sp>
            <p:nvSpPr>
              <p:cNvPr id="311" name="CustomShape 25"/>
              <p:cNvSpPr/>
              <p:nvPr/>
            </p:nvSpPr>
            <p:spPr>
              <a:xfrm>
                <a:off x="683280" y="6121440"/>
                <a:ext cx="612720" cy="58392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12" name="CustomShape 26"/>
          <p:cNvSpPr/>
          <p:nvPr/>
        </p:nvSpPr>
        <p:spPr>
          <a:xfrm flipH="1">
            <a:off x="3205440" y="4473360"/>
            <a:ext cx="153000" cy="1321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3" name="CustomShape 27"/>
          <p:cNvSpPr/>
          <p:nvPr/>
        </p:nvSpPr>
        <p:spPr>
          <a:xfrm flipH="1">
            <a:off x="3268440" y="4655160"/>
            <a:ext cx="360" cy="27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4" name="CustomShape 28"/>
          <p:cNvSpPr/>
          <p:nvPr/>
        </p:nvSpPr>
        <p:spPr>
          <a:xfrm flipH="1">
            <a:off x="3204360" y="4977000"/>
            <a:ext cx="153000" cy="1321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5" name="CustomShape 29"/>
          <p:cNvSpPr/>
          <p:nvPr/>
        </p:nvSpPr>
        <p:spPr>
          <a:xfrm flipH="1">
            <a:off x="3260880" y="5133240"/>
            <a:ext cx="75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6" name="CustomShape 30"/>
          <p:cNvSpPr/>
          <p:nvPr/>
        </p:nvSpPr>
        <p:spPr>
          <a:xfrm flipH="1" flipV="1">
            <a:off x="3251880" y="5447520"/>
            <a:ext cx="16920" cy="8496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7" name="CustomShape 31"/>
          <p:cNvSpPr/>
          <p:nvPr/>
        </p:nvSpPr>
        <p:spPr>
          <a:xfrm flipH="1" flipV="1">
            <a:off x="3234960" y="5556240"/>
            <a:ext cx="16920" cy="8496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8" name="CustomShape 32"/>
          <p:cNvSpPr/>
          <p:nvPr/>
        </p:nvSpPr>
        <p:spPr>
          <a:xfrm flipH="1" flipV="1">
            <a:off x="3218400" y="5652000"/>
            <a:ext cx="16920" cy="8496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9" name="CustomShape 33"/>
          <p:cNvSpPr/>
          <p:nvPr/>
        </p:nvSpPr>
        <p:spPr>
          <a:xfrm>
            <a:off x="5412960" y="6496200"/>
            <a:ext cx="527400" cy="1908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320" name="Ink 6"/>
          <p:cNvPicPr/>
          <p:nvPr/>
        </p:nvPicPr>
        <p:blipFill>
          <a:blip r:embed="rId13"/>
          <a:stretch>
            <a:fillRect/>
          </a:stretch>
        </p:blipFill>
        <p:spPr>
          <a:xfrm>
            <a:off x="774720" y="3892680"/>
            <a:ext cx="9658080" cy="27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1" name="CustomShape 1"/>
          <p:cNvSpPr/>
          <p:nvPr/>
        </p:nvSpPr>
        <p:spPr>
          <a:xfrm>
            <a:off x="1743120" y="659880"/>
            <a:ext cx="8985960" cy="1308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i="1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Wait Dude. Go slow. </a:t>
            </a:r>
            <a:endParaRPr lang="en-US" sz="4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000" b="0" i="1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Back up... Do that Again !!!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202200" y="3211560"/>
            <a:ext cx="606780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Neural Network</a:t>
            </a:r>
            <a:endParaRPr lang="en-US" sz="72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Representation</a:t>
            </a:r>
            <a:endParaRPr lang="en-US" sz="7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nk 2"/>
          <p:cNvPicPr/>
          <p:nvPr/>
        </p:nvPicPr>
        <p:blipFill>
          <a:blip r:embed="rId1"/>
          <a:stretch>
            <a:fillRect/>
          </a:stretch>
        </p:blipFill>
        <p:spPr>
          <a:xfrm>
            <a:off x="1028045" y="883285"/>
            <a:ext cx="9486720" cy="569556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0" y="-756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4" name="Formula 2"/>
              <p:cNvSpPr txBox="1"/>
              <p:nvPr/>
            </p:nvSpPr>
            <p:spPr>
              <a:xfrm>
                <a:off x="1606320" y="2280600"/>
                <a:ext cx="848520" cy="712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25" name="CustomShape 3"/>
              <p:cNvSpPr/>
              <p:nvPr/>
            </p:nvSpPr>
            <p:spPr>
              <a:xfrm>
                <a:off x="1606320" y="2280600"/>
                <a:ext cx="848520" cy="7120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Formula 4"/>
              <p:cNvSpPr txBox="1"/>
              <p:nvPr/>
            </p:nvSpPr>
            <p:spPr>
              <a:xfrm>
                <a:off x="1596240" y="3163680"/>
                <a:ext cx="858600" cy="712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27" name="CustomShape 5"/>
              <p:cNvSpPr/>
              <p:nvPr/>
            </p:nvSpPr>
            <p:spPr>
              <a:xfrm>
                <a:off x="1596240" y="3163680"/>
                <a:ext cx="858600" cy="712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8" name="Formula 6"/>
              <p:cNvSpPr txBox="1"/>
              <p:nvPr/>
            </p:nvSpPr>
            <p:spPr>
              <a:xfrm>
                <a:off x="1596240" y="4047120"/>
                <a:ext cx="858600" cy="712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29" name="CustomShape 7"/>
              <p:cNvSpPr/>
              <p:nvPr/>
            </p:nvSpPr>
            <p:spPr>
              <a:xfrm>
                <a:off x="1596240" y="4047120"/>
                <a:ext cx="858600" cy="7120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30" name="CustomShape 8"/>
          <p:cNvSpPr/>
          <p:nvPr/>
        </p:nvSpPr>
        <p:spPr>
          <a:xfrm>
            <a:off x="5934960" y="3449160"/>
            <a:ext cx="78624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1" name="CustomShape 9"/>
          <p:cNvSpPr/>
          <p:nvPr/>
        </p:nvSpPr>
        <p:spPr>
          <a:xfrm>
            <a:off x="3600720" y="167472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Formula 10"/>
              <p:cNvSpPr txBox="1"/>
              <p:nvPr/>
            </p:nvSpPr>
            <p:spPr>
              <a:xfrm>
                <a:off x="6800040" y="3228840"/>
                <a:ext cx="562320" cy="49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333" name="CustomShape 11"/>
              <p:cNvSpPr/>
              <p:nvPr/>
            </p:nvSpPr>
            <p:spPr>
              <a:xfrm>
                <a:off x="6800040" y="3228840"/>
                <a:ext cx="562320" cy="493560"/>
              </a:xfrm>
              <a:prstGeom prst="rect">
                <a:avLst/>
              </a:prstGeom>
              <a:blipFill rotWithShape="1">
                <a:blip r:embed="rId5"/>
                <a:stretch>
                  <a:fillRect b="-13205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34" name="CustomShape 12"/>
          <p:cNvSpPr/>
          <p:nvPr/>
        </p:nvSpPr>
        <p:spPr>
          <a:xfrm>
            <a:off x="3600720" y="262116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3600720" y="356760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6" name="CustomShape 14"/>
          <p:cNvSpPr/>
          <p:nvPr/>
        </p:nvSpPr>
        <p:spPr>
          <a:xfrm>
            <a:off x="3600720" y="451404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7" name="CustomShape 15"/>
          <p:cNvSpPr/>
          <p:nvPr/>
        </p:nvSpPr>
        <p:spPr>
          <a:xfrm>
            <a:off x="4242240" y="1986120"/>
            <a:ext cx="1144440" cy="123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8" name="CustomShape 16"/>
          <p:cNvSpPr/>
          <p:nvPr/>
        </p:nvSpPr>
        <p:spPr>
          <a:xfrm>
            <a:off x="4242240" y="2932560"/>
            <a:ext cx="1050480" cy="50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9" name="CustomShape 17"/>
          <p:cNvSpPr/>
          <p:nvPr/>
        </p:nvSpPr>
        <p:spPr>
          <a:xfrm flipV="1">
            <a:off x="4242240" y="2572560"/>
            <a:ext cx="1050480" cy="43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0" name="CustomShape 18"/>
          <p:cNvSpPr/>
          <p:nvPr/>
        </p:nvSpPr>
        <p:spPr>
          <a:xfrm flipV="1">
            <a:off x="4148280" y="1780200"/>
            <a:ext cx="1238400" cy="941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1" name="CustomShape 19"/>
          <p:cNvSpPr/>
          <p:nvPr/>
        </p:nvSpPr>
        <p:spPr>
          <a:xfrm>
            <a:off x="5293440" y="313200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2" name="CustomShape 20"/>
          <p:cNvSpPr/>
          <p:nvPr/>
        </p:nvSpPr>
        <p:spPr>
          <a:xfrm flipV="1">
            <a:off x="2454925" y="3754395"/>
            <a:ext cx="1144440" cy="649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3" name="CustomShape 21"/>
          <p:cNvSpPr/>
          <p:nvPr/>
        </p:nvSpPr>
        <p:spPr>
          <a:xfrm flipV="1">
            <a:off x="2455560" y="2049980"/>
            <a:ext cx="1144440" cy="58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4" name="CustomShape 22"/>
          <p:cNvSpPr/>
          <p:nvPr/>
        </p:nvSpPr>
        <p:spPr>
          <a:xfrm flipV="1">
            <a:off x="2455560" y="2830320"/>
            <a:ext cx="114444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5" name="CustomShape 23"/>
          <p:cNvSpPr/>
          <p:nvPr/>
        </p:nvSpPr>
        <p:spPr>
          <a:xfrm>
            <a:off x="2455560" y="4403520"/>
            <a:ext cx="1144440" cy="42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7" name="CustomShape 25"/>
          <p:cNvSpPr/>
          <p:nvPr/>
        </p:nvSpPr>
        <p:spPr>
          <a:xfrm flipV="1">
            <a:off x="2455560" y="2165165"/>
            <a:ext cx="1238400" cy="1249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9" name="CustomShape 27"/>
          <p:cNvSpPr/>
          <p:nvPr/>
        </p:nvSpPr>
        <p:spPr>
          <a:xfrm>
            <a:off x="2455560" y="3520080"/>
            <a:ext cx="1238400" cy="108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0" name="CustomShape 28"/>
          <p:cNvSpPr/>
          <p:nvPr/>
        </p:nvSpPr>
        <p:spPr>
          <a:xfrm>
            <a:off x="2455560" y="3520080"/>
            <a:ext cx="1238400" cy="13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1" name="CustomShape 29"/>
          <p:cNvSpPr/>
          <p:nvPr/>
        </p:nvSpPr>
        <p:spPr>
          <a:xfrm>
            <a:off x="2455560" y="2636640"/>
            <a:ext cx="1144440" cy="29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2" name="CustomShape 30"/>
          <p:cNvSpPr/>
          <p:nvPr/>
        </p:nvSpPr>
        <p:spPr>
          <a:xfrm>
            <a:off x="2455560" y="2636640"/>
            <a:ext cx="1144440" cy="124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3" name="CustomShape 31"/>
          <p:cNvSpPr/>
          <p:nvPr/>
        </p:nvSpPr>
        <p:spPr>
          <a:xfrm>
            <a:off x="2455560" y="2636640"/>
            <a:ext cx="1238400" cy="196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5" name="CustomShape 1"/>
          <p:cNvSpPr/>
          <p:nvPr/>
        </p:nvSpPr>
        <p:spPr>
          <a:xfrm>
            <a:off x="1052280" y="794880"/>
            <a:ext cx="10380240" cy="173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Let's Get this thing to work man !</a:t>
            </a: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1706400" y="3210480"/>
            <a:ext cx="9004680" cy="283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Computing a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Neural Network’s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Output</a:t>
            </a: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Line 1"/>
          <p:cNvSpPr/>
          <p:nvPr/>
        </p:nvSpPr>
        <p:spPr>
          <a:xfrm>
            <a:off x="6095880" y="1567080"/>
            <a:ext cx="360" cy="4521960"/>
          </a:xfrm>
          <a:prstGeom prst="lin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58" name="CustomShape 2"/>
          <p:cNvSpPr/>
          <p:nvPr/>
        </p:nvSpPr>
        <p:spPr>
          <a:xfrm>
            <a:off x="0" y="-7560"/>
            <a:ext cx="10514880" cy="13248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9" name="Formula 3"/>
              <p:cNvSpPr txBox="1"/>
              <p:nvPr/>
            </p:nvSpPr>
            <p:spPr>
              <a:xfrm>
                <a:off x="6432120" y="1762560"/>
                <a:ext cx="6044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60" name="CustomShape 4"/>
              <p:cNvSpPr/>
              <p:nvPr/>
            </p:nvSpPr>
            <p:spPr>
              <a:xfrm>
                <a:off x="6432120" y="1762560"/>
                <a:ext cx="604440" cy="5223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1" name="Formula 5"/>
              <p:cNvSpPr txBox="1"/>
              <p:nvPr/>
            </p:nvSpPr>
            <p:spPr>
              <a:xfrm>
                <a:off x="6425280" y="241092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62" name="CustomShape 6"/>
              <p:cNvSpPr/>
              <p:nvPr/>
            </p:nvSpPr>
            <p:spPr>
              <a:xfrm>
                <a:off x="6425280" y="2410920"/>
                <a:ext cx="611640" cy="5223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3" name="Formula 7"/>
              <p:cNvSpPr txBox="1"/>
              <p:nvPr/>
            </p:nvSpPr>
            <p:spPr>
              <a:xfrm>
                <a:off x="6425280" y="305964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64" name="CustomShape 8"/>
              <p:cNvSpPr/>
              <p:nvPr/>
            </p:nvSpPr>
            <p:spPr>
              <a:xfrm>
                <a:off x="6425280" y="3059640"/>
                <a:ext cx="611640" cy="5223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65" name="CustomShape 9"/>
          <p:cNvSpPr/>
          <p:nvPr/>
        </p:nvSpPr>
        <p:spPr>
          <a:xfrm>
            <a:off x="9517320" y="2620800"/>
            <a:ext cx="56016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66" name="CustomShape 10"/>
          <p:cNvSpPr/>
          <p:nvPr/>
        </p:nvSpPr>
        <p:spPr>
          <a:xfrm>
            <a:off x="7853400" y="13179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Formula 11"/>
              <p:cNvSpPr txBox="1"/>
              <p:nvPr/>
            </p:nvSpPr>
            <p:spPr>
              <a:xfrm>
                <a:off x="10133640" y="2458800"/>
                <a:ext cx="400680" cy="362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368" name="CustomShape 12"/>
              <p:cNvSpPr/>
              <p:nvPr/>
            </p:nvSpPr>
            <p:spPr>
              <a:xfrm>
                <a:off x="10133640" y="2458800"/>
                <a:ext cx="400680" cy="362160"/>
              </a:xfrm>
              <a:prstGeom prst="rect">
                <a:avLst/>
              </a:prstGeom>
              <a:blipFill rotWithShape="1">
                <a:blip r:embed="rId4"/>
                <a:stretch>
                  <a:fillRect b="-13205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69" name="CustomShape 13"/>
          <p:cNvSpPr/>
          <p:nvPr/>
        </p:nvSpPr>
        <p:spPr>
          <a:xfrm>
            <a:off x="7853400" y="20127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0" name="CustomShape 14"/>
          <p:cNvSpPr/>
          <p:nvPr/>
        </p:nvSpPr>
        <p:spPr>
          <a:xfrm>
            <a:off x="7853400" y="27075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1" name="CustomShape 15"/>
          <p:cNvSpPr/>
          <p:nvPr/>
        </p:nvSpPr>
        <p:spPr>
          <a:xfrm>
            <a:off x="7853400" y="34023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2" name="CustomShape 16"/>
          <p:cNvSpPr/>
          <p:nvPr/>
        </p:nvSpPr>
        <p:spPr>
          <a:xfrm>
            <a:off x="8310600" y="1546560"/>
            <a:ext cx="815400" cy="90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3" name="CustomShape 17"/>
          <p:cNvSpPr/>
          <p:nvPr/>
        </p:nvSpPr>
        <p:spPr>
          <a:xfrm>
            <a:off x="8310600" y="2241360"/>
            <a:ext cx="748440" cy="37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4" name="CustomShape 18"/>
          <p:cNvSpPr/>
          <p:nvPr/>
        </p:nvSpPr>
        <p:spPr>
          <a:xfrm flipV="1">
            <a:off x="8310600" y="1976400"/>
            <a:ext cx="748440" cy="31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5" name="CustomShape 19"/>
          <p:cNvSpPr/>
          <p:nvPr/>
        </p:nvSpPr>
        <p:spPr>
          <a:xfrm flipV="1">
            <a:off x="8243640" y="1395720"/>
            <a:ext cx="882360" cy="69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6" name="CustomShape 20"/>
          <p:cNvSpPr/>
          <p:nvPr/>
        </p:nvSpPr>
        <p:spPr>
          <a:xfrm>
            <a:off x="9060120" y="238752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7" name="CustomShape 21"/>
          <p:cNvSpPr/>
          <p:nvPr/>
        </p:nvSpPr>
        <p:spPr>
          <a:xfrm flipV="1">
            <a:off x="7037280" y="591480"/>
            <a:ext cx="81540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8" name="CustomShape 22"/>
          <p:cNvSpPr/>
          <p:nvPr/>
        </p:nvSpPr>
        <p:spPr>
          <a:xfrm flipV="1">
            <a:off x="7037280" y="1379160"/>
            <a:ext cx="81540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9" name="CustomShape 23"/>
          <p:cNvSpPr/>
          <p:nvPr/>
        </p:nvSpPr>
        <p:spPr>
          <a:xfrm flipV="1">
            <a:off x="7037280" y="2166120"/>
            <a:ext cx="815400" cy="38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0" name="CustomShape 24"/>
          <p:cNvSpPr/>
          <p:nvPr/>
        </p:nvSpPr>
        <p:spPr>
          <a:xfrm>
            <a:off x="7037280" y="3321000"/>
            <a:ext cx="81540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1" name="CustomShape 25"/>
          <p:cNvSpPr/>
          <p:nvPr/>
        </p:nvSpPr>
        <p:spPr>
          <a:xfrm flipV="1">
            <a:off x="7037280" y="-1517040"/>
            <a:ext cx="882360" cy="161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2" name="CustomShape 26"/>
          <p:cNvSpPr/>
          <p:nvPr/>
        </p:nvSpPr>
        <p:spPr>
          <a:xfrm flipV="1">
            <a:off x="7037280" y="567360"/>
            <a:ext cx="882360" cy="91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3" name="CustomShape 27"/>
          <p:cNvSpPr/>
          <p:nvPr/>
        </p:nvSpPr>
        <p:spPr>
          <a:xfrm flipV="1">
            <a:off x="7037280" y="-705240"/>
            <a:ext cx="815400" cy="112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4" name="CustomShape 28"/>
          <p:cNvSpPr/>
          <p:nvPr/>
        </p:nvSpPr>
        <p:spPr>
          <a:xfrm>
            <a:off x="7037280" y="2672640"/>
            <a:ext cx="882360" cy="79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5" name="CustomShape 29"/>
          <p:cNvSpPr/>
          <p:nvPr/>
        </p:nvSpPr>
        <p:spPr>
          <a:xfrm>
            <a:off x="7037280" y="2672640"/>
            <a:ext cx="882360" cy="10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6" name="CustomShape 30"/>
          <p:cNvSpPr/>
          <p:nvPr/>
        </p:nvSpPr>
        <p:spPr>
          <a:xfrm>
            <a:off x="7037280" y="2024280"/>
            <a:ext cx="8154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7" name="CustomShape 31"/>
          <p:cNvSpPr/>
          <p:nvPr/>
        </p:nvSpPr>
        <p:spPr>
          <a:xfrm>
            <a:off x="7037280" y="2024280"/>
            <a:ext cx="815400" cy="9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8" name="CustomShape 32"/>
          <p:cNvSpPr/>
          <p:nvPr/>
        </p:nvSpPr>
        <p:spPr>
          <a:xfrm>
            <a:off x="7037280" y="2024280"/>
            <a:ext cx="882360" cy="144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" name="Formula 33"/>
              <p:cNvSpPr txBox="1"/>
              <p:nvPr/>
            </p:nvSpPr>
            <p:spPr>
              <a:xfrm>
                <a:off x="838080" y="4532760"/>
                <a:ext cx="192348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  <m:r>
                      <m:t>=</m:t>
                    </m:r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390" name="CustomShape 34"/>
              <p:cNvSpPr/>
              <p:nvPr/>
            </p:nvSpPr>
            <p:spPr>
              <a:xfrm>
                <a:off x="838080" y="4532760"/>
                <a:ext cx="1923480" cy="4608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1" name="Formula 35"/>
              <p:cNvSpPr txBox="1"/>
              <p:nvPr/>
            </p:nvSpPr>
            <p:spPr>
              <a:xfrm>
                <a:off x="1797480" y="2555280"/>
                <a:ext cx="224460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392" name="CustomShape 36"/>
              <p:cNvSpPr/>
              <p:nvPr/>
            </p:nvSpPr>
            <p:spPr>
              <a:xfrm>
                <a:off x="1797480" y="2555280"/>
                <a:ext cx="2244600" cy="4608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Formula 37"/>
              <p:cNvSpPr txBox="1"/>
              <p:nvPr/>
            </p:nvSpPr>
            <p:spPr>
              <a:xfrm>
                <a:off x="3624840" y="2931120"/>
                <a:ext cx="43200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</m:oMath>
                </a14:m>
              </a:p>
            </p:txBody>
          </p:sp>
        </mc:Choice>
        <mc:Fallback>
          <p:sp>
            <p:nvSpPr>
              <p:cNvPr id="394" name="CustomShape 38"/>
              <p:cNvSpPr/>
              <p:nvPr/>
            </p:nvSpPr>
            <p:spPr>
              <a:xfrm>
                <a:off x="3624840" y="2931120"/>
                <a:ext cx="432000" cy="4608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5" name="Formula 39"/>
              <p:cNvSpPr txBox="1"/>
              <p:nvPr/>
            </p:nvSpPr>
            <p:spPr>
              <a:xfrm>
                <a:off x="838080" y="169056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96" name="CustomShape 40"/>
              <p:cNvSpPr/>
              <p:nvPr/>
            </p:nvSpPr>
            <p:spPr>
              <a:xfrm>
                <a:off x="838080" y="1690560"/>
                <a:ext cx="547920" cy="4564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7" name="Formula 41"/>
              <p:cNvSpPr txBox="1"/>
              <p:nvPr/>
            </p:nvSpPr>
            <p:spPr>
              <a:xfrm>
                <a:off x="838080" y="246312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98" name="CustomShape 42"/>
              <p:cNvSpPr/>
              <p:nvPr/>
            </p:nvSpPr>
            <p:spPr>
              <a:xfrm>
                <a:off x="838080" y="2463120"/>
                <a:ext cx="547920" cy="45648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" name="Formula 43"/>
              <p:cNvSpPr txBox="1"/>
              <p:nvPr/>
            </p:nvSpPr>
            <p:spPr>
              <a:xfrm>
                <a:off x="838080" y="323604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00" name="CustomShape 44"/>
              <p:cNvSpPr/>
              <p:nvPr/>
            </p:nvSpPr>
            <p:spPr>
              <a:xfrm>
                <a:off x="838080" y="3236040"/>
                <a:ext cx="547920" cy="4564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01" name="CustomShape 45"/>
          <p:cNvSpPr/>
          <p:nvPr/>
        </p:nvSpPr>
        <p:spPr>
          <a:xfrm flipV="1">
            <a:off x="1295915" y="2729340"/>
            <a:ext cx="868680" cy="739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2" name="Formula 46"/>
              <p:cNvSpPr txBox="1"/>
              <p:nvPr/>
            </p:nvSpPr>
            <p:spPr>
              <a:xfrm>
                <a:off x="3404160" y="2508120"/>
                <a:ext cx="90936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403" name="CustomShape 47"/>
              <p:cNvSpPr/>
              <p:nvPr/>
            </p:nvSpPr>
            <p:spPr>
              <a:xfrm>
                <a:off x="3404160" y="2508120"/>
                <a:ext cx="909360" cy="460800"/>
              </a:xfrm>
              <a:prstGeom prst="rect">
                <a:avLst/>
              </a:prstGeom>
              <a:blipFill rotWithShape="1">
                <a:blip r:embed="rId11"/>
                <a:stretch>
                  <a:fillRect b="-16998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04" name="CustomShape 48"/>
          <p:cNvSpPr/>
          <p:nvPr/>
        </p:nvSpPr>
        <p:spPr>
          <a:xfrm rot="234000">
            <a:off x="2225160" y="1847520"/>
            <a:ext cx="1946520" cy="184464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5" name="Line 49"/>
          <p:cNvSpPr/>
          <p:nvPr/>
        </p:nvSpPr>
        <p:spPr>
          <a:xfrm>
            <a:off x="3490200" y="1891800"/>
            <a:ext cx="360" cy="1751760"/>
          </a:xfrm>
          <a:prstGeom prst="lin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6" name="CustomShape 50"/>
          <p:cNvSpPr/>
          <p:nvPr/>
        </p:nvSpPr>
        <p:spPr>
          <a:xfrm>
            <a:off x="1386720" y="2691720"/>
            <a:ext cx="868680" cy="3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7" name="CustomShape 51"/>
          <p:cNvSpPr/>
          <p:nvPr/>
        </p:nvSpPr>
        <p:spPr>
          <a:xfrm>
            <a:off x="1386720" y="1919160"/>
            <a:ext cx="868680" cy="80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8" name="CustomShape 52"/>
          <p:cNvSpPr/>
          <p:nvPr/>
        </p:nvSpPr>
        <p:spPr>
          <a:xfrm>
            <a:off x="4187520" y="2752560"/>
            <a:ext cx="6141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" name="Formula 53"/>
              <p:cNvSpPr txBox="1"/>
              <p:nvPr/>
            </p:nvSpPr>
            <p:spPr>
              <a:xfrm>
                <a:off x="4802400" y="2477160"/>
                <a:ext cx="114876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410" name="CustomShape 54"/>
              <p:cNvSpPr/>
              <p:nvPr/>
            </p:nvSpPr>
            <p:spPr>
              <a:xfrm>
                <a:off x="4802400" y="2477160"/>
                <a:ext cx="1148760" cy="52236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11" name="CustomShape 55"/>
          <p:cNvSpPr/>
          <p:nvPr/>
        </p:nvSpPr>
        <p:spPr>
          <a:xfrm rot="16200000">
            <a:off x="2841480" y="2385000"/>
            <a:ext cx="119880" cy="1110600"/>
          </a:xfrm>
          <a:prstGeom prst="leftBrace">
            <a:avLst>
              <a:gd name="adj1" fmla="val 8333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12" name="CustomShape 56"/>
          <p:cNvSpPr/>
          <p:nvPr/>
        </p:nvSpPr>
        <p:spPr>
          <a:xfrm rot="16200000">
            <a:off x="3765960" y="2658960"/>
            <a:ext cx="142920" cy="573120"/>
          </a:xfrm>
          <a:prstGeom prst="leftBrace">
            <a:avLst>
              <a:gd name="adj1" fmla="val 8333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Formula 57"/>
              <p:cNvSpPr txBox="1"/>
              <p:nvPr/>
            </p:nvSpPr>
            <p:spPr>
              <a:xfrm>
                <a:off x="2705400" y="2931120"/>
                <a:ext cx="40716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</m:oMath>
                </a14:m>
              </a:p>
            </p:txBody>
          </p:sp>
        </mc:Choice>
        <mc:Fallback>
          <p:sp>
            <p:nvSpPr>
              <p:cNvPr id="414" name="CustomShape 58"/>
              <p:cNvSpPr/>
              <p:nvPr/>
            </p:nvSpPr>
            <p:spPr>
              <a:xfrm>
                <a:off x="2705400" y="2931120"/>
                <a:ext cx="407160" cy="46080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5" name="Formula 59"/>
              <p:cNvSpPr txBox="1"/>
              <p:nvPr/>
            </p:nvSpPr>
            <p:spPr>
              <a:xfrm>
                <a:off x="838080" y="5153040"/>
                <a:ext cx="142992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416" name="CustomShape 60"/>
              <p:cNvSpPr/>
              <p:nvPr/>
            </p:nvSpPr>
            <p:spPr>
              <a:xfrm>
                <a:off x="838080" y="5153040"/>
                <a:ext cx="1429920" cy="460800"/>
              </a:xfrm>
              <a:prstGeom prst="rect">
                <a:avLst/>
              </a:prstGeom>
              <a:blipFill rotWithShape="1">
                <a:blip r:embed="rId14"/>
                <a:stretch>
                  <a:fillRect r="-825" b="-16987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417" name="Ink 1"/>
          <p:cNvPicPr/>
          <p:nvPr/>
        </p:nvPicPr>
        <p:blipFill>
          <a:blip r:embed="rId15"/>
          <a:stretch>
            <a:fillRect/>
          </a:stretch>
        </p:blipFill>
        <p:spPr>
          <a:xfrm>
            <a:off x="2793960" y="3321000"/>
            <a:ext cx="1155240" cy="54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Formula 1"/>
              <p:cNvSpPr txBox="1"/>
              <p:nvPr/>
            </p:nvSpPr>
            <p:spPr>
              <a:xfrm>
                <a:off x="838080" y="4532760"/>
                <a:ext cx="192348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  <m:r>
                      <m:t>=</m:t>
                    </m:r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419" name="CustomShape 2"/>
              <p:cNvSpPr/>
              <p:nvPr/>
            </p:nvSpPr>
            <p:spPr>
              <a:xfrm>
                <a:off x="838080" y="4532760"/>
                <a:ext cx="1923480" cy="4608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0" name="Formula 3"/>
              <p:cNvSpPr txBox="1"/>
              <p:nvPr/>
            </p:nvSpPr>
            <p:spPr>
              <a:xfrm>
                <a:off x="1797480" y="2555280"/>
                <a:ext cx="224460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421" name="CustomShape 4"/>
              <p:cNvSpPr/>
              <p:nvPr/>
            </p:nvSpPr>
            <p:spPr>
              <a:xfrm>
                <a:off x="1797480" y="2555280"/>
                <a:ext cx="2244600" cy="4608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Formula 5"/>
              <p:cNvSpPr txBox="1"/>
              <p:nvPr/>
            </p:nvSpPr>
            <p:spPr>
              <a:xfrm>
                <a:off x="3624840" y="2931120"/>
                <a:ext cx="43200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</m:oMath>
                </a14:m>
              </a:p>
            </p:txBody>
          </p:sp>
        </mc:Choice>
        <mc:Fallback>
          <p:sp>
            <p:nvSpPr>
              <p:cNvPr id="423" name="CustomShape 6"/>
              <p:cNvSpPr/>
              <p:nvPr/>
            </p:nvSpPr>
            <p:spPr>
              <a:xfrm>
                <a:off x="3624840" y="2931120"/>
                <a:ext cx="432000" cy="460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4" name="Formula 7"/>
              <p:cNvSpPr txBox="1"/>
              <p:nvPr/>
            </p:nvSpPr>
            <p:spPr>
              <a:xfrm>
                <a:off x="838080" y="169056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25" name="CustomShape 8"/>
              <p:cNvSpPr/>
              <p:nvPr/>
            </p:nvSpPr>
            <p:spPr>
              <a:xfrm>
                <a:off x="838080" y="1690560"/>
                <a:ext cx="547920" cy="4564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Formula 9"/>
              <p:cNvSpPr txBox="1"/>
              <p:nvPr/>
            </p:nvSpPr>
            <p:spPr>
              <a:xfrm>
                <a:off x="838080" y="246312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27" name="CustomShape 10"/>
              <p:cNvSpPr/>
              <p:nvPr/>
            </p:nvSpPr>
            <p:spPr>
              <a:xfrm>
                <a:off x="838080" y="2463120"/>
                <a:ext cx="547920" cy="4564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Formula 11"/>
              <p:cNvSpPr txBox="1"/>
              <p:nvPr/>
            </p:nvSpPr>
            <p:spPr>
              <a:xfrm>
                <a:off x="838080" y="323604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29" name="CustomShape 12"/>
              <p:cNvSpPr/>
              <p:nvPr/>
            </p:nvSpPr>
            <p:spPr>
              <a:xfrm>
                <a:off x="838080" y="3236040"/>
                <a:ext cx="547920" cy="4564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30" name="CustomShape 13"/>
          <p:cNvSpPr/>
          <p:nvPr/>
        </p:nvSpPr>
        <p:spPr>
          <a:xfrm flipV="1">
            <a:off x="1365130" y="2729340"/>
            <a:ext cx="868680" cy="739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1" name="Formula 14"/>
              <p:cNvSpPr txBox="1"/>
              <p:nvPr/>
            </p:nvSpPr>
            <p:spPr>
              <a:xfrm>
                <a:off x="3404160" y="2508120"/>
                <a:ext cx="90936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432" name="CustomShape 15"/>
              <p:cNvSpPr/>
              <p:nvPr/>
            </p:nvSpPr>
            <p:spPr>
              <a:xfrm>
                <a:off x="3404160" y="2508120"/>
                <a:ext cx="909360" cy="460800"/>
              </a:xfrm>
              <a:prstGeom prst="rect">
                <a:avLst/>
              </a:prstGeom>
              <a:blipFill rotWithShape="1">
                <a:blip r:embed="rId7"/>
                <a:stretch>
                  <a:fillRect b="-16998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33" name="CustomShape 16"/>
          <p:cNvSpPr/>
          <p:nvPr/>
        </p:nvSpPr>
        <p:spPr>
          <a:xfrm rot="234000">
            <a:off x="2225160" y="1847520"/>
            <a:ext cx="1946520" cy="184464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4" name="Line 17"/>
          <p:cNvSpPr/>
          <p:nvPr/>
        </p:nvSpPr>
        <p:spPr>
          <a:xfrm>
            <a:off x="3490200" y="1891800"/>
            <a:ext cx="360" cy="1751760"/>
          </a:xfrm>
          <a:prstGeom prst="lin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5" name="CustomShape 18"/>
          <p:cNvSpPr/>
          <p:nvPr/>
        </p:nvSpPr>
        <p:spPr>
          <a:xfrm>
            <a:off x="1386720" y="2691720"/>
            <a:ext cx="868680" cy="3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6" name="CustomShape 19"/>
          <p:cNvSpPr/>
          <p:nvPr/>
        </p:nvSpPr>
        <p:spPr>
          <a:xfrm>
            <a:off x="1386720" y="1919160"/>
            <a:ext cx="868680" cy="80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7" name="CustomShape 20"/>
          <p:cNvSpPr/>
          <p:nvPr/>
        </p:nvSpPr>
        <p:spPr>
          <a:xfrm>
            <a:off x="4187520" y="2752560"/>
            <a:ext cx="6141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8" name="Formula 21"/>
              <p:cNvSpPr txBox="1"/>
              <p:nvPr/>
            </p:nvSpPr>
            <p:spPr>
              <a:xfrm>
                <a:off x="4802400" y="2477160"/>
                <a:ext cx="114876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439" name="CustomShape 22"/>
              <p:cNvSpPr/>
              <p:nvPr/>
            </p:nvSpPr>
            <p:spPr>
              <a:xfrm>
                <a:off x="4802400" y="2477160"/>
                <a:ext cx="1148760" cy="5223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40" name="CustomShape 23"/>
          <p:cNvSpPr/>
          <p:nvPr/>
        </p:nvSpPr>
        <p:spPr>
          <a:xfrm rot="16200000">
            <a:off x="2841480" y="2385000"/>
            <a:ext cx="119880" cy="1110600"/>
          </a:xfrm>
          <a:prstGeom prst="leftBrace">
            <a:avLst>
              <a:gd name="adj1" fmla="val 8333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41" name="CustomShape 24"/>
          <p:cNvSpPr/>
          <p:nvPr/>
        </p:nvSpPr>
        <p:spPr>
          <a:xfrm rot="16200000">
            <a:off x="3765960" y="2658960"/>
            <a:ext cx="142920" cy="573120"/>
          </a:xfrm>
          <a:prstGeom prst="leftBrace">
            <a:avLst>
              <a:gd name="adj1" fmla="val 8333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2" name="Formula 25"/>
              <p:cNvSpPr txBox="1"/>
              <p:nvPr/>
            </p:nvSpPr>
            <p:spPr>
              <a:xfrm>
                <a:off x="2705400" y="2931120"/>
                <a:ext cx="40716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</m:oMath>
                </a14:m>
              </a:p>
            </p:txBody>
          </p:sp>
        </mc:Choice>
        <mc:Fallback>
          <p:sp>
            <p:nvSpPr>
              <p:cNvPr id="443" name="CustomShape 26"/>
              <p:cNvSpPr/>
              <p:nvPr/>
            </p:nvSpPr>
            <p:spPr>
              <a:xfrm>
                <a:off x="2705400" y="2931120"/>
                <a:ext cx="407160" cy="4608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44" name="Line 27"/>
          <p:cNvSpPr/>
          <p:nvPr/>
        </p:nvSpPr>
        <p:spPr>
          <a:xfrm>
            <a:off x="6095880" y="1567080"/>
            <a:ext cx="360" cy="4521960"/>
          </a:xfrm>
          <a:prstGeom prst="lin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5" name="Formula 28"/>
              <p:cNvSpPr txBox="1"/>
              <p:nvPr/>
            </p:nvSpPr>
            <p:spPr>
              <a:xfrm>
                <a:off x="838080" y="5153040"/>
                <a:ext cx="142992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446" name="CustomShape 29"/>
              <p:cNvSpPr/>
              <p:nvPr/>
            </p:nvSpPr>
            <p:spPr>
              <a:xfrm>
                <a:off x="838080" y="5153040"/>
                <a:ext cx="1429920" cy="460800"/>
              </a:xfrm>
              <a:prstGeom prst="rect">
                <a:avLst/>
              </a:prstGeom>
              <a:blipFill rotWithShape="1">
                <a:blip r:embed="rId10"/>
                <a:stretch>
                  <a:fillRect r="-826" b="-16998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47" name="CustomShape 30"/>
          <p:cNvSpPr/>
          <p:nvPr/>
        </p:nvSpPr>
        <p:spPr>
          <a:xfrm>
            <a:off x="0" y="-7560"/>
            <a:ext cx="10514880" cy="13248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8" name="Formula 31"/>
              <p:cNvSpPr txBox="1"/>
              <p:nvPr/>
            </p:nvSpPr>
            <p:spPr>
              <a:xfrm>
                <a:off x="6432120" y="1762560"/>
                <a:ext cx="6044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49" name="CustomShape 32"/>
              <p:cNvSpPr/>
              <p:nvPr/>
            </p:nvSpPr>
            <p:spPr>
              <a:xfrm>
                <a:off x="6432120" y="1762560"/>
                <a:ext cx="604440" cy="5223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Formula 33"/>
              <p:cNvSpPr txBox="1"/>
              <p:nvPr/>
            </p:nvSpPr>
            <p:spPr>
              <a:xfrm>
                <a:off x="6425280" y="241092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51" name="CustomShape 34"/>
              <p:cNvSpPr/>
              <p:nvPr/>
            </p:nvSpPr>
            <p:spPr>
              <a:xfrm>
                <a:off x="6425280" y="2410920"/>
                <a:ext cx="611640" cy="52236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2" name="Formula 35"/>
              <p:cNvSpPr txBox="1"/>
              <p:nvPr/>
            </p:nvSpPr>
            <p:spPr>
              <a:xfrm>
                <a:off x="6425280" y="305964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53" name="CustomShape 36"/>
              <p:cNvSpPr/>
              <p:nvPr/>
            </p:nvSpPr>
            <p:spPr>
              <a:xfrm>
                <a:off x="6425280" y="3059640"/>
                <a:ext cx="611640" cy="52236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54" name="CustomShape 37"/>
          <p:cNvSpPr/>
          <p:nvPr/>
        </p:nvSpPr>
        <p:spPr>
          <a:xfrm>
            <a:off x="9517320" y="2620800"/>
            <a:ext cx="56016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5" name="CustomShape 38"/>
          <p:cNvSpPr/>
          <p:nvPr/>
        </p:nvSpPr>
        <p:spPr>
          <a:xfrm>
            <a:off x="7853400" y="13179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6" name="Formula 39"/>
              <p:cNvSpPr txBox="1"/>
              <p:nvPr/>
            </p:nvSpPr>
            <p:spPr>
              <a:xfrm>
                <a:off x="10133640" y="2458800"/>
                <a:ext cx="2876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457" name="CustomShape 40"/>
              <p:cNvSpPr/>
              <p:nvPr/>
            </p:nvSpPr>
            <p:spPr>
              <a:xfrm>
                <a:off x="10133640" y="2458800"/>
                <a:ext cx="287640" cy="43020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58" name="CustomShape 41"/>
          <p:cNvSpPr/>
          <p:nvPr/>
        </p:nvSpPr>
        <p:spPr>
          <a:xfrm>
            <a:off x="7853400" y="20127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9" name="CustomShape 42"/>
          <p:cNvSpPr/>
          <p:nvPr/>
        </p:nvSpPr>
        <p:spPr>
          <a:xfrm>
            <a:off x="7853400" y="27075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0" name="CustomShape 43"/>
          <p:cNvSpPr/>
          <p:nvPr/>
        </p:nvSpPr>
        <p:spPr>
          <a:xfrm>
            <a:off x="7853400" y="34023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1" name="CustomShape 44"/>
          <p:cNvSpPr/>
          <p:nvPr/>
        </p:nvSpPr>
        <p:spPr>
          <a:xfrm>
            <a:off x="8310600" y="1546560"/>
            <a:ext cx="815400" cy="90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2" name="CustomShape 45"/>
          <p:cNvSpPr/>
          <p:nvPr/>
        </p:nvSpPr>
        <p:spPr>
          <a:xfrm>
            <a:off x="8310600" y="2241360"/>
            <a:ext cx="748440" cy="37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3" name="CustomShape 46"/>
          <p:cNvSpPr/>
          <p:nvPr/>
        </p:nvSpPr>
        <p:spPr>
          <a:xfrm flipV="1">
            <a:off x="8310600" y="1976400"/>
            <a:ext cx="748440" cy="31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4" name="CustomShape 47"/>
          <p:cNvSpPr/>
          <p:nvPr/>
        </p:nvSpPr>
        <p:spPr>
          <a:xfrm flipV="1">
            <a:off x="8243640" y="1395720"/>
            <a:ext cx="882360" cy="69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5" name="CustomShape 48"/>
          <p:cNvSpPr/>
          <p:nvPr/>
        </p:nvSpPr>
        <p:spPr>
          <a:xfrm>
            <a:off x="9060120" y="238752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6" name="CustomShape 49"/>
          <p:cNvSpPr/>
          <p:nvPr/>
        </p:nvSpPr>
        <p:spPr>
          <a:xfrm flipV="1">
            <a:off x="7037280" y="591480"/>
            <a:ext cx="81540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7" name="CustomShape 50"/>
          <p:cNvSpPr/>
          <p:nvPr/>
        </p:nvSpPr>
        <p:spPr>
          <a:xfrm flipV="1">
            <a:off x="7037280" y="1379160"/>
            <a:ext cx="81540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8" name="CustomShape 51"/>
          <p:cNvSpPr/>
          <p:nvPr/>
        </p:nvSpPr>
        <p:spPr>
          <a:xfrm flipV="1">
            <a:off x="7037280" y="2166120"/>
            <a:ext cx="815400" cy="38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9" name="CustomShape 52"/>
          <p:cNvSpPr/>
          <p:nvPr/>
        </p:nvSpPr>
        <p:spPr>
          <a:xfrm>
            <a:off x="7037280" y="3321000"/>
            <a:ext cx="81540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0" name="CustomShape 53"/>
          <p:cNvSpPr/>
          <p:nvPr/>
        </p:nvSpPr>
        <p:spPr>
          <a:xfrm flipV="1">
            <a:off x="7037280" y="-1517040"/>
            <a:ext cx="882360" cy="161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1" name="CustomShape 54"/>
          <p:cNvSpPr/>
          <p:nvPr/>
        </p:nvSpPr>
        <p:spPr>
          <a:xfrm flipV="1">
            <a:off x="7037280" y="613440"/>
            <a:ext cx="882360" cy="91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2" name="CustomShape 55"/>
          <p:cNvSpPr/>
          <p:nvPr/>
        </p:nvSpPr>
        <p:spPr>
          <a:xfrm flipV="1">
            <a:off x="7037280" y="-705240"/>
            <a:ext cx="815400" cy="112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3" name="CustomShape 56"/>
          <p:cNvSpPr/>
          <p:nvPr/>
        </p:nvSpPr>
        <p:spPr>
          <a:xfrm>
            <a:off x="7037280" y="2672640"/>
            <a:ext cx="882360" cy="79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4" name="CustomShape 57"/>
          <p:cNvSpPr/>
          <p:nvPr/>
        </p:nvSpPr>
        <p:spPr>
          <a:xfrm>
            <a:off x="7037280" y="2672640"/>
            <a:ext cx="882360" cy="10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5" name="CustomShape 58"/>
          <p:cNvSpPr/>
          <p:nvPr/>
        </p:nvSpPr>
        <p:spPr>
          <a:xfrm>
            <a:off x="7037280" y="2024280"/>
            <a:ext cx="8154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6" name="CustomShape 59"/>
          <p:cNvSpPr/>
          <p:nvPr/>
        </p:nvSpPr>
        <p:spPr>
          <a:xfrm>
            <a:off x="7037280" y="2024280"/>
            <a:ext cx="815400" cy="9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7" name="CustomShape 60"/>
          <p:cNvSpPr/>
          <p:nvPr/>
        </p:nvSpPr>
        <p:spPr>
          <a:xfrm>
            <a:off x="7037280" y="2024280"/>
            <a:ext cx="882360" cy="144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8" name="Formula 61"/>
              <p:cNvSpPr txBox="1"/>
              <p:nvPr/>
            </p:nvSpPr>
            <p:spPr>
              <a:xfrm>
                <a:off x="6439320" y="4519800"/>
                <a:ext cx="6044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79" name="CustomShape 62"/>
              <p:cNvSpPr/>
              <p:nvPr/>
            </p:nvSpPr>
            <p:spPr>
              <a:xfrm>
                <a:off x="6439320" y="4519800"/>
                <a:ext cx="604440" cy="52236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0" name="Formula 63"/>
              <p:cNvSpPr txBox="1"/>
              <p:nvPr/>
            </p:nvSpPr>
            <p:spPr>
              <a:xfrm>
                <a:off x="6432120" y="516816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81" name="CustomShape 64"/>
              <p:cNvSpPr/>
              <p:nvPr/>
            </p:nvSpPr>
            <p:spPr>
              <a:xfrm>
                <a:off x="6432120" y="5168160"/>
                <a:ext cx="611640" cy="52236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2" name="Formula 65"/>
              <p:cNvSpPr txBox="1"/>
              <p:nvPr/>
            </p:nvSpPr>
            <p:spPr>
              <a:xfrm>
                <a:off x="6432120" y="581652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83" name="CustomShape 66"/>
              <p:cNvSpPr/>
              <p:nvPr/>
            </p:nvSpPr>
            <p:spPr>
              <a:xfrm>
                <a:off x="6432120" y="5816520"/>
                <a:ext cx="611640" cy="52236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84" name="CustomShape 67"/>
          <p:cNvSpPr/>
          <p:nvPr/>
        </p:nvSpPr>
        <p:spPr>
          <a:xfrm>
            <a:off x="9524160" y="5377680"/>
            <a:ext cx="56016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5" name="CustomShape 68"/>
          <p:cNvSpPr/>
          <p:nvPr/>
        </p:nvSpPr>
        <p:spPr>
          <a:xfrm>
            <a:off x="7860600" y="407520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6" name="Formula 69"/>
              <p:cNvSpPr txBox="1"/>
              <p:nvPr/>
            </p:nvSpPr>
            <p:spPr>
              <a:xfrm>
                <a:off x="10140840" y="5216040"/>
                <a:ext cx="2876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487" name="CustomShape 70"/>
              <p:cNvSpPr/>
              <p:nvPr/>
            </p:nvSpPr>
            <p:spPr>
              <a:xfrm>
                <a:off x="10140840" y="5216040"/>
                <a:ext cx="287640" cy="43020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88" name="CustomShape 71"/>
          <p:cNvSpPr/>
          <p:nvPr/>
        </p:nvSpPr>
        <p:spPr>
          <a:xfrm>
            <a:off x="7860600" y="477000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9" name="CustomShape 72"/>
          <p:cNvSpPr/>
          <p:nvPr/>
        </p:nvSpPr>
        <p:spPr>
          <a:xfrm>
            <a:off x="7860600" y="546444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0" name="CustomShape 73"/>
          <p:cNvSpPr/>
          <p:nvPr/>
        </p:nvSpPr>
        <p:spPr>
          <a:xfrm>
            <a:off x="7860600" y="615924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1" name="CustomShape 74"/>
          <p:cNvSpPr/>
          <p:nvPr/>
        </p:nvSpPr>
        <p:spPr>
          <a:xfrm>
            <a:off x="8317800" y="4303800"/>
            <a:ext cx="815400" cy="90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2" name="CustomShape 75"/>
          <p:cNvSpPr/>
          <p:nvPr/>
        </p:nvSpPr>
        <p:spPr>
          <a:xfrm>
            <a:off x="8317800" y="4998600"/>
            <a:ext cx="748440" cy="37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3" name="CustomShape 76"/>
          <p:cNvSpPr/>
          <p:nvPr/>
        </p:nvSpPr>
        <p:spPr>
          <a:xfrm flipV="1">
            <a:off x="8317800" y="4733640"/>
            <a:ext cx="748440" cy="31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4" name="CustomShape 77"/>
          <p:cNvSpPr/>
          <p:nvPr/>
        </p:nvSpPr>
        <p:spPr>
          <a:xfrm flipV="1">
            <a:off x="8250840" y="4152960"/>
            <a:ext cx="882360" cy="69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5" name="CustomShape 78"/>
          <p:cNvSpPr/>
          <p:nvPr/>
        </p:nvSpPr>
        <p:spPr>
          <a:xfrm>
            <a:off x="9066960" y="51447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6" name="CustomShape 79"/>
          <p:cNvSpPr/>
          <p:nvPr/>
        </p:nvSpPr>
        <p:spPr>
          <a:xfrm flipV="1">
            <a:off x="7044480" y="3348720"/>
            <a:ext cx="81540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7" name="CustomShape 80"/>
          <p:cNvSpPr/>
          <p:nvPr/>
        </p:nvSpPr>
        <p:spPr>
          <a:xfrm flipV="1">
            <a:off x="7044480" y="4136400"/>
            <a:ext cx="81540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8" name="CustomShape 81"/>
          <p:cNvSpPr/>
          <p:nvPr/>
        </p:nvSpPr>
        <p:spPr>
          <a:xfrm flipV="1">
            <a:off x="7044480" y="4923000"/>
            <a:ext cx="815400" cy="38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9" name="CustomShape 82"/>
          <p:cNvSpPr/>
          <p:nvPr/>
        </p:nvSpPr>
        <p:spPr>
          <a:xfrm>
            <a:off x="7044480" y="6078240"/>
            <a:ext cx="81540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0" name="CustomShape 83"/>
          <p:cNvSpPr/>
          <p:nvPr/>
        </p:nvSpPr>
        <p:spPr>
          <a:xfrm flipV="1">
            <a:off x="7044480" y="1240200"/>
            <a:ext cx="882360" cy="161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1" name="CustomShape 84"/>
          <p:cNvSpPr/>
          <p:nvPr/>
        </p:nvSpPr>
        <p:spPr>
          <a:xfrm flipV="1">
            <a:off x="7044480" y="3324600"/>
            <a:ext cx="882360" cy="91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2" name="CustomShape 85"/>
          <p:cNvSpPr/>
          <p:nvPr/>
        </p:nvSpPr>
        <p:spPr>
          <a:xfrm flipV="1">
            <a:off x="7044480" y="2052000"/>
            <a:ext cx="815400" cy="112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3" name="CustomShape 86"/>
          <p:cNvSpPr/>
          <p:nvPr/>
        </p:nvSpPr>
        <p:spPr>
          <a:xfrm>
            <a:off x="7044480" y="5429880"/>
            <a:ext cx="882360" cy="79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4" name="CustomShape 87"/>
          <p:cNvSpPr/>
          <p:nvPr/>
        </p:nvSpPr>
        <p:spPr>
          <a:xfrm>
            <a:off x="7044480" y="5429880"/>
            <a:ext cx="882360" cy="10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5" name="CustomShape 88"/>
          <p:cNvSpPr/>
          <p:nvPr/>
        </p:nvSpPr>
        <p:spPr>
          <a:xfrm>
            <a:off x="7044480" y="4781160"/>
            <a:ext cx="8154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6" name="CustomShape 89"/>
          <p:cNvSpPr/>
          <p:nvPr/>
        </p:nvSpPr>
        <p:spPr>
          <a:xfrm>
            <a:off x="7044480" y="4781160"/>
            <a:ext cx="815400" cy="9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7" name="CustomShape 90"/>
          <p:cNvSpPr/>
          <p:nvPr/>
        </p:nvSpPr>
        <p:spPr>
          <a:xfrm>
            <a:off x="7044480" y="4781160"/>
            <a:ext cx="882360" cy="144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508" name="Ink 1"/>
          <p:cNvPicPr/>
          <p:nvPr/>
        </p:nvPicPr>
        <p:blipFill>
          <a:blip r:embed="rId19"/>
          <a:stretch>
            <a:fillRect/>
          </a:stretch>
        </p:blipFill>
        <p:spPr>
          <a:xfrm>
            <a:off x="7861320" y="165240"/>
            <a:ext cx="4165200" cy="627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0" y="-7560"/>
            <a:ext cx="10514880" cy="132480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0" name="Formula 2"/>
              <p:cNvSpPr txBox="1"/>
              <p:nvPr/>
            </p:nvSpPr>
            <p:spPr>
              <a:xfrm>
                <a:off x="496800" y="1561680"/>
                <a:ext cx="761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11" name="CustomShape 3"/>
              <p:cNvSpPr/>
              <p:nvPr/>
            </p:nvSpPr>
            <p:spPr>
              <a:xfrm>
                <a:off x="496800" y="1561680"/>
                <a:ext cx="761040" cy="5562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2" name="Formula 4"/>
              <p:cNvSpPr txBox="1"/>
              <p:nvPr/>
            </p:nvSpPr>
            <p:spPr>
              <a:xfrm>
                <a:off x="496800" y="2251800"/>
                <a:ext cx="770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13" name="CustomShape 5"/>
              <p:cNvSpPr/>
              <p:nvPr/>
            </p:nvSpPr>
            <p:spPr>
              <a:xfrm>
                <a:off x="496800" y="2251800"/>
                <a:ext cx="770040" cy="556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4" name="Formula 6"/>
              <p:cNvSpPr txBox="1"/>
              <p:nvPr/>
            </p:nvSpPr>
            <p:spPr>
              <a:xfrm>
                <a:off x="496800" y="2942280"/>
                <a:ext cx="770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15" name="CustomShape 7"/>
              <p:cNvSpPr/>
              <p:nvPr/>
            </p:nvSpPr>
            <p:spPr>
              <a:xfrm>
                <a:off x="496800" y="2942280"/>
                <a:ext cx="770040" cy="556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16" name="CustomShape 8"/>
          <p:cNvSpPr/>
          <p:nvPr/>
        </p:nvSpPr>
        <p:spPr>
          <a:xfrm>
            <a:off x="4388760" y="2475000"/>
            <a:ext cx="704880" cy="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17" name="CustomShape 9"/>
          <p:cNvSpPr/>
          <p:nvPr/>
        </p:nvSpPr>
        <p:spPr>
          <a:xfrm>
            <a:off x="2295000" y="108828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8" name="Formula 10"/>
              <p:cNvSpPr txBox="1"/>
              <p:nvPr/>
            </p:nvSpPr>
            <p:spPr>
              <a:xfrm>
                <a:off x="5164920" y="2302920"/>
                <a:ext cx="504360" cy="385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519" name="CustomShape 11"/>
              <p:cNvSpPr/>
              <p:nvPr/>
            </p:nvSpPr>
            <p:spPr>
              <a:xfrm>
                <a:off x="5164920" y="2302920"/>
                <a:ext cx="504360" cy="385560"/>
              </a:xfrm>
              <a:prstGeom prst="rect">
                <a:avLst/>
              </a:prstGeom>
              <a:blipFill rotWithShape="1">
                <a:blip r:embed="rId4"/>
                <a:stretch>
                  <a:fillRect b="-6172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20" name="CustomShape 12"/>
          <p:cNvSpPr/>
          <p:nvPr/>
        </p:nvSpPr>
        <p:spPr>
          <a:xfrm>
            <a:off x="2295000" y="182808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1" name="CustomShape 13"/>
          <p:cNvSpPr/>
          <p:nvPr/>
        </p:nvSpPr>
        <p:spPr>
          <a:xfrm>
            <a:off x="2295000" y="256752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2" name="CustomShape 14"/>
          <p:cNvSpPr/>
          <p:nvPr/>
        </p:nvSpPr>
        <p:spPr>
          <a:xfrm>
            <a:off x="2295000" y="330696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3" name="CustomShape 15"/>
          <p:cNvSpPr/>
          <p:nvPr/>
        </p:nvSpPr>
        <p:spPr>
          <a:xfrm>
            <a:off x="2870280" y="1331640"/>
            <a:ext cx="1026720" cy="96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4" name="CustomShape 16"/>
          <p:cNvSpPr/>
          <p:nvPr/>
        </p:nvSpPr>
        <p:spPr>
          <a:xfrm>
            <a:off x="2870280" y="2071080"/>
            <a:ext cx="942120" cy="39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5" name="CustomShape 17"/>
          <p:cNvSpPr/>
          <p:nvPr/>
        </p:nvSpPr>
        <p:spPr>
          <a:xfrm flipV="1">
            <a:off x="2870280" y="1789560"/>
            <a:ext cx="942120" cy="33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6" name="CustomShape 18"/>
          <p:cNvSpPr/>
          <p:nvPr/>
        </p:nvSpPr>
        <p:spPr>
          <a:xfrm flipV="1">
            <a:off x="2786040" y="1171080"/>
            <a:ext cx="1110960" cy="73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7" name="CustomShape 19"/>
          <p:cNvSpPr/>
          <p:nvPr/>
        </p:nvSpPr>
        <p:spPr>
          <a:xfrm>
            <a:off x="3813480" y="222696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8" name="CustomShape 20"/>
          <p:cNvSpPr/>
          <p:nvPr/>
        </p:nvSpPr>
        <p:spPr>
          <a:xfrm flipV="1">
            <a:off x="1267560" y="315360"/>
            <a:ext cx="1026720" cy="507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9" name="CustomShape 21"/>
          <p:cNvSpPr/>
          <p:nvPr/>
        </p:nvSpPr>
        <p:spPr>
          <a:xfrm flipV="1">
            <a:off x="1267560" y="1153440"/>
            <a:ext cx="1026720" cy="45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0" name="CustomShape 22"/>
          <p:cNvSpPr/>
          <p:nvPr/>
        </p:nvSpPr>
        <p:spPr>
          <a:xfrm flipV="1">
            <a:off x="1267560" y="1991160"/>
            <a:ext cx="1026720" cy="40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1" name="CustomShape 23"/>
          <p:cNvSpPr/>
          <p:nvPr/>
        </p:nvSpPr>
        <p:spPr>
          <a:xfrm>
            <a:off x="1267560" y="3220560"/>
            <a:ext cx="1026720" cy="32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2" name="CustomShape 24"/>
          <p:cNvSpPr/>
          <p:nvPr/>
        </p:nvSpPr>
        <p:spPr>
          <a:xfrm flipV="1">
            <a:off x="1267560" y="-1929600"/>
            <a:ext cx="1110960" cy="171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3" name="CustomShape 25"/>
          <p:cNvSpPr/>
          <p:nvPr/>
        </p:nvSpPr>
        <p:spPr>
          <a:xfrm flipV="1">
            <a:off x="1267560" y="288720"/>
            <a:ext cx="1110960" cy="97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4" name="CustomShape 26"/>
          <p:cNvSpPr/>
          <p:nvPr/>
        </p:nvSpPr>
        <p:spPr>
          <a:xfrm flipV="1">
            <a:off x="1267560" y="-1064880"/>
            <a:ext cx="1026720" cy="11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5" name="CustomShape 27"/>
          <p:cNvSpPr/>
          <p:nvPr/>
        </p:nvSpPr>
        <p:spPr>
          <a:xfrm>
            <a:off x="1267560" y="2530440"/>
            <a:ext cx="1110960" cy="84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6" name="CustomShape 28"/>
          <p:cNvSpPr/>
          <p:nvPr/>
        </p:nvSpPr>
        <p:spPr>
          <a:xfrm>
            <a:off x="1267560" y="2530440"/>
            <a:ext cx="1110960" cy="10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7" name="CustomShape 29"/>
          <p:cNvSpPr/>
          <p:nvPr/>
        </p:nvSpPr>
        <p:spPr>
          <a:xfrm>
            <a:off x="1267560" y="1839960"/>
            <a:ext cx="1026720" cy="23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8" name="CustomShape 30"/>
          <p:cNvSpPr/>
          <p:nvPr/>
        </p:nvSpPr>
        <p:spPr>
          <a:xfrm>
            <a:off x="1267560" y="1839960"/>
            <a:ext cx="1026720" cy="96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9" name="CustomShape 31"/>
          <p:cNvSpPr/>
          <p:nvPr/>
        </p:nvSpPr>
        <p:spPr>
          <a:xfrm>
            <a:off x="1267560" y="1839960"/>
            <a:ext cx="1110960" cy="153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0" name="Formula 32"/>
              <p:cNvSpPr txBox="1"/>
              <p:nvPr/>
            </p:nvSpPr>
            <p:spPr>
              <a:xfrm>
                <a:off x="2227320" y="1080720"/>
                <a:ext cx="721800" cy="473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41" name="CustomShape 33"/>
              <p:cNvSpPr/>
              <p:nvPr/>
            </p:nvSpPr>
            <p:spPr>
              <a:xfrm>
                <a:off x="2227320" y="1080720"/>
                <a:ext cx="721800" cy="473040"/>
              </a:xfrm>
              <a:prstGeom prst="rect">
                <a:avLst/>
              </a:prstGeom>
              <a:blipFill rotWithShape="1">
                <a:blip r:embed="rId5"/>
                <a:stretch>
                  <a:fillRect b="-2437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2" name="Formula 34"/>
              <p:cNvSpPr txBox="1"/>
              <p:nvPr/>
            </p:nvSpPr>
            <p:spPr>
              <a:xfrm>
                <a:off x="2227320" y="1819440"/>
                <a:ext cx="641160" cy="473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43" name="CustomShape 35"/>
              <p:cNvSpPr/>
              <p:nvPr/>
            </p:nvSpPr>
            <p:spPr>
              <a:xfrm>
                <a:off x="2227320" y="1819440"/>
                <a:ext cx="641160" cy="4734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4" name="Formula 36"/>
              <p:cNvSpPr txBox="1"/>
              <p:nvPr/>
            </p:nvSpPr>
            <p:spPr>
              <a:xfrm>
                <a:off x="2227320" y="2558160"/>
                <a:ext cx="752040" cy="474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45" name="CustomShape 37"/>
              <p:cNvSpPr/>
              <p:nvPr/>
            </p:nvSpPr>
            <p:spPr>
              <a:xfrm>
                <a:off x="2227320" y="2558160"/>
                <a:ext cx="752040" cy="4748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6" name="Formula 38"/>
              <p:cNvSpPr txBox="1"/>
              <p:nvPr/>
            </p:nvSpPr>
            <p:spPr>
              <a:xfrm>
                <a:off x="2227320" y="3298680"/>
                <a:ext cx="741960" cy="472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47" name="CustomShape 39"/>
              <p:cNvSpPr/>
              <p:nvPr/>
            </p:nvSpPr>
            <p:spPr>
              <a:xfrm>
                <a:off x="2227320" y="3298680"/>
                <a:ext cx="741960" cy="472680"/>
              </a:xfrm>
              <a:prstGeom prst="rect">
                <a:avLst/>
              </a:prstGeom>
              <a:blipFill rotWithShape="1">
                <a:blip r:embed="rId8"/>
                <a:stretch>
                  <a:fillRect b="-1196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48" name="CustomShape 40"/>
          <p:cNvSpPr/>
          <p:nvPr/>
        </p:nvSpPr>
        <p:spPr>
          <a:xfrm>
            <a:off x="8791560" y="978120"/>
            <a:ext cx="1090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0" tIns="0" rIns="0" bIns="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49" name="CustomShape 41"/>
          <p:cNvSpPr/>
          <p:nvPr/>
        </p:nvSpPr>
        <p:spPr>
          <a:xfrm>
            <a:off x="6167160" y="978120"/>
            <a:ext cx="5357880" cy="558720"/>
          </a:xfrm>
          <a:prstGeom prst="rect">
            <a:avLst/>
          </a:prstGeom>
          <a:blipFill>
            <a:blip r:embed="rId9"/>
            <a:stretch>
              <a:fillRect t="-2096" r="-3063" b="-3253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550" name="CustomShape 42"/>
          <p:cNvSpPr/>
          <p:nvPr/>
        </p:nvSpPr>
        <p:spPr>
          <a:xfrm>
            <a:off x="8791560" y="1726200"/>
            <a:ext cx="1090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0" tIns="0" rIns="0" bIns="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51" name="CustomShape 43"/>
          <p:cNvSpPr/>
          <p:nvPr/>
        </p:nvSpPr>
        <p:spPr>
          <a:xfrm>
            <a:off x="6167160" y="1726200"/>
            <a:ext cx="5357880" cy="558720"/>
          </a:xfrm>
          <a:prstGeom prst="rect">
            <a:avLst/>
          </a:prstGeom>
          <a:blipFill>
            <a:blip r:embed="rId10"/>
            <a:stretch>
              <a:fillRect t="-2096" r="-3063" b="-3253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552" name="CustomShape 44"/>
          <p:cNvSpPr/>
          <p:nvPr/>
        </p:nvSpPr>
        <p:spPr>
          <a:xfrm>
            <a:off x="8791560" y="2474640"/>
            <a:ext cx="1090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0" tIns="0" rIns="0" bIns="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53" name="CustomShape 45"/>
          <p:cNvSpPr/>
          <p:nvPr/>
        </p:nvSpPr>
        <p:spPr>
          <a:xfrm>
            <a:off x="6167160" y="2474640"/>
            <a:ext cx="5357880" cy="558720"/>
          </a:xfrm>
          <a:prstGeom prst="rect">
            <a:avLst/>
          </a:prstGeom>
          <a:blipFill>
            <a:blip r:embed="rId11"/>
            <a:stretch>
              <a:fillRect t="-2113" r="-3063" b="-31460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554" name="CustomShape 46"/>
          <p:cNvSpPr/>
          <p:nvPr/>
        </p:nvSpPr>
        <p:spPr>
          <a:xfrm>
            <a:off x="8791560" y="3225240"/>
            <a:ext cx="1090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0" tIns="0" rIns="0" bIns="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55" name="CustomShape 47"/>
          <p:cNvSpPr/>
          <p:nvPr/>
        </p:nvSpPr>
        <p:spPr>
          <a:xfrm>
            <a:off x="6167160" y="3225240"/>
            <a:ext cx="5357880" cy="558720"/>
          </a:xfrm>
          <a:prstGeom prst="rect">
            <a:avLst/>
          </a:prstGeom>
          <a:blipFill>
            <a:blip r:embed="rId12"/>
            <a:stretch>
              <a:fillRect t="-2096" r="-3063" b="-3253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56" name="Ink 1"/>
          <p:cNvPicPr/>
          <p:nvPr/>
        </p:nvPicPr>
        <p:blipFill>
          <a:blip r:embed="rId13"/>
          <a:stretch>
            <a:fillRect/>
          </a:stretch>
        </p:blipFill>
        <p:spPr>
          <a:xfrm>
            <a:off x="203040" y="152280"/>
            <a:ext cx="11912400" cy="660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905040" y="866880"/>
            <a:ext cx="10097280" cy="447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The Peculiar Case Against</a:t>
            </a:r>
            <a:r>
              <a:rPr lang="en-US" sz="9600" b="0" strike="noStrike" spc="-1">
                <a:solidFill>
                  <a:srgbClr val="C00000"/>
                </a:solidFill>
                <a:latin typeface="DejaVu Serif" panose="02060603050605020204"/>
                <a:ea typeface="DejaVu Sans" panose="020B0603030804020204"/>
              </a:rPr>
              <a:t> </a:t>
            </a:r>
            <a:r>
              <a:rPr lang="en-US" sz="9600" b="0" strike="noStrike" spc="-1">
                <a:solidFill>
                  <a:srgbClr val="7F7F7F"/>
                </a:solidFill>
                <a:latin typeface="DejaVu Serif" panose="02060603050605020204"/>
                <a:ea typeface="DejaVu Sans" panose="020B0603030804020204"/>
              </a:rPr>
              <a:t>Mathematics</a:t>
            </a:r>
            <a:endParaRPr lang="en-US" sz="9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0" y="-7560"/>
            <a:ext cx="119160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Neural Network Representation learning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7172280" y="1226880"/>
            <a:ext cx="28098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Given input x:</a:t>
            </a:r>
            <a:endParaRPr lang="en-US" sz="32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9" name="Formula 3"/>
              <p:cNvSpPr txBox="1"/>
              <p:nvPr/>
            </p:nvSpPr>
            <p:spPr>
              <a:xfrm>
                <a:off x="7746120" y="1955520"/>
                <a:ext cx="29890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𝑥</m:t>
                    </m:r>
                    <m:r>
                      <m:t>+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560" name="CustomShape 4"/>
              <p:cNvSpPr/>
              <p:nvPr/>
            </p:nvSpPr>
            <p:spPr>
              <a:xfrm>
                <a:off x="7746120" y="1955520"/>
                <a:ext cx="2989080" cy="4597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1" name="Formula 5"/>
              <p:cNvSpPr txBox="1"/>
              <p:nvPr/>
            </p:nvSpPr>
            <p:spPr>
              <a:xfrm>
                <a:off x="7746120" y="2934360"/>
                <a:ext cx="21664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562" name="CustomShape 6"/>
              <p:cNvSpPr/>
              <p:nvPr/>
            </p:nvSpPr>
            <p:spPr>
              <a:xfrm>
                <a:off x="7746120" y="2934360"/>
                <a:ext cx="2166480" cy="4597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3" name="Formula 7"/>
              <p:cNvSpPr txBox="1"/>
              <p:nvPr/>
            </p:nvSpPr>
            <p:spPr>
              <a:xfrm>
                <a:off x="7746120" y="3913200"/>
                <a:ext cx="33472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+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564" name="CustomShape 8"/>
              <p:cNvSpPr/>
              <p:nvPr/>
            </p:nvSpPr>
            <p:spPr>
              <a:xfrm>
                <a:off x="7746120" y="3913200"/>
                <a:ext cx="3347280" cy="4597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5" name="Formula 9"/>
              <p:cNvSpPr txBox="1"/>
              <p:nvPr/>
            </p:nvSpPr>
            <p:spPr>
              <a:xfrm>
                <a:off x="7746120" y="4892400"/>
                <a:ext cx="21664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566" name="CustomShape 10"/>
              <p:cNvSpPr/>
              <p:nvPr/>
            </p:nvSpPr>
            <p:spPr>
              <a:xfrm>
                <a:off x="7746120" y="4892400"/>
                <a:ext cx="2166480" cy="4597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7" name="Formula 11"/>
              <p:cNvSpPr txBox="1"/>
              <p:nvPr/>
            </p:nvSpPr>
            <p:spPr>
              <a:xfrm>
                <a:off x="496800" y="1561680"/>
                <a:ext cx="761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68" name="CustomShape 12"/>
              <p:cNvSpPr/>
              <p:nvPr/>
            </p:nvSpPr>
            <p:spPr>
              <a:xfrm>
                <a:off x="496800" y="1561680"/>
                <a:ext cx="761040" cy="5562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9" name="Formula 13"/>
              <p:cNvSpPr txBox="1"/>
              <p:nvPr/>
            </p:nvSpPr>
            <p:spPr>
              <a:xfrm>
                <a:off x="496800" y="2251800"/>
                <a:ext cx="770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70" name="CustomShape 14"/>
              <p:cNvSpPr/>
              <p:nvPr/>
            </p:nvSpPr>
            <p:spPr>
              <a:xfrm>
                <a:off x="496800" y="2251800"/>
                <a:ext cx="770040" cy="5562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1" name="Formula 15"/>
              <p:cNvSpPr txBox="1"/>
              <p:nvPr/>
            </p:nvSpPr>
            <p:spPr>
              <a:xfrm>
                <a:off x="496800" y="2942280"/>
                <a:ext cx="770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72" name="CustomShape 16"/>
              <p:cNvSpPr/>
              <p:nvPr/>
            </p:nvSpPr>
            <p:spPr>
              <a:xfrm>
                <a:off x="496800" y="2942280"/>
                <a:ext cx="770040" cy="5562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73" name="CustomShape 17"/>
          <p:cNvSpPr/>
          <p:nvPr/>
        </p:nvSpPr>
        <p:spPr>
          <a:xfrm>
            <a:off x="4388760" y="2475000"/>
            <a:ext cx="704880" cy="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18"/>
          <p:cNvSpPr/>
          <p:nvPr/>
        </p:nvSpPr>
        <p:spPr>
          <a:xfrm>
            <a:off x="2295000" y="108828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5" name="Formula 19"/>
              <p:cNvSpPr txBox="1"/>
              <p:nvPr/>
            </p:nvSpPr>
            <p:spPr>
              <a:xfrm>
                <a:off x="5164920" y="2302920"/>
                <a:ext cx="504360" cy="385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576" name="CustomShape 20"/>
              <p:cNvSpPr/>
              <p:nvPr/>
            </p:nvSpPr>
            <p:spPr>
              <a:xfrm>
                <a:off x="5164920" y="2302920"/>
                <a:ext cx="504360" cy="385560"/>
              </a:xfrm>
              <a:prstGeom prst="rect">
                <a:avLst/>
              </a:prstGeom>
              <a:blipFill rotWithShape="1">
                <a:blip r:embed="rId8"/>
                <a:stretch>
                  <a:fillRect b="-6172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77" name="CustomShape 21"/>
          <p:cNvSpPr/>
          <p:nvPr/>
        </p:nvSpPr>
        <p:spPr>
          <a:xfrm>
            <a:off x="2295000" y="182808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22"/>
          <p:cNvSpPr/>
          <p:nvPr/>
        </p:nvSpPr>
        <p:spPr>
          <a:xfrm>
            <a:off x="2295000" y="256752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23"/>
          <p:cNvSpPr/>
          <p:nvPr/>
        </p:nvSpPr>
        <p:spPr>
          <a:xfrm>
            <a:off x="2295000" y="330696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24"/>
          <p:cNvSpPr/>
          <p:nvPr/>
        </p:nvSpPr>
        <p:spPr>
          <a:xfrm>
            <a:off x="2870280" y="1331640"/>
            <a:ext cx="1026720" cy="96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25"/>
          <p:cNvSpPr/>
          <p:nvPr/>
        </p:nvSpPr>
        <p:spPr>
          <a:xfrm>
            <a:off x="2870280" y="2071080"/>
            <a:ext cx="942120" cy="39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26"/>
          <p:cNvSpPr/>
          <p:nvPr/>
        </p:nvSpPr>
        <p:spPr>
          <a:xfrm flipV="1">
            <a:off x="2870280" y="1789560"/>
            <a:ext cx="942120" cy="33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27"/>
          <p:cNvSpPr/>
          <p:nvPr/>
        </p:nvSpPr>
        <p:spPr>
          <a:xfrm flipV="1">
            <a:off x="2786040" y="1171080"/>
            <a:ext cx="1110960" cy="73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28"/>
          <p:cNvSpPr/>
          <p:nvPr/>
        </p:nvSpPr>
        <p:spPr>
          <a:xfrm>
            <a:off x="3813480" y="222696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29"/>
          <p:cNvSpPr/>
          <p:nvPr/>
        </p:nvSpPr>
        <p:spPr>
          <a:xfrm flipV="1">
            <a:off x="1267560" y="315360"/>
            <a:ext cx="1026720" cy="507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30"/>
          <p:cNvSpPr/>
          <p:nvPr/>
        </p:nvSpPr>
        <p:spPr>
          <a:xfrm flipV="1">
            <a:off x="1267560" y="1153440"/>
            <a:ext cx="1026720" cy="45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31"/>
          <p:cNvSpPr/>
          <p:nvPr/>
        </p:nvSpPr>
        <p:spPr>
          <a:xfrm flipV="1">
            <a:off x="1267560" y="1991160"/>
            <a:ext cx="1026720" cy="40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32"/>
          <p:cNvSpPr/>
          <p:nvPr/>
        </p:nvSpPr>
        <p:spPr>
          <a:xfrm>
            <a:off x="1267560" y="3220560"/>
            <a:ext cx="1026720" cy="32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33"/>
          <p:cNvSpPr/>
          <p:nvPr/>
        </p:nvSpPr>
        <p:spPr>
          <a:xfrm flipV="1">
            <a:off x="1267560" y="-1929600"/>
            <a:ext cx="1110960" cy="171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34"/>
          <p:cNvSpPr/>
          <p:nvPr/>
        </p:nvSpPr>
        <p:spPr>
          <a:xfrm flipV="1">
            <a:off x="1267560" y="288720"/>
            <a:ext cx="1110960" cy="97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35"/>
          <p:cNvSpPr/>
          <p:nvPr/>
        </p:nvSpPr>
        <p:spPr>
          <a:xfrm flipV="1">
            <a:off x="1267560" y="-1064880"/>
            <a:ext cx="1026720" cy="11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36"/>
          <p:cNvSpPr/>
          <p:nvPr/>
        </p:nvSpPr>
        <p:spPr>
          <a:xfrm>
            <a:off x="1267560" y="2530440"/>
            <a:ext cx="1110960" cy="84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37"/>
          <p:cNvSpPr/>
          <p:nvPr/>
        </p:nvSpPr>
        <p:spPr>
          <a:xfrm>
            <a:off x="1267560" y="2530440"/>
            <a:ext cx="1110960" cy="10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38"/>
          <p:cNvSpPr/>
          <p:nvPr/>
        </p:nvSpPr>
        <p:spPr>
          <a:xfrm>
            <a:off x="1267560" y="1839960"/>
            <a:ext cx="1026720" cy="23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39"/>
          <p:cNvSpPr/>
          <p:nvPr/>
        </p:nvSpPr>
        <p:spPr>
          <a:xfrm>
            <a:off x="1267560" y="1839960"/>
            <a:ext cx="1026720" cy="96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40"/>
          <p:cNvSpPr/>
          <p:nvPr/>
        </p:nvSpPr>
        <p:spPr>
          <a:xfrm>
            <a:off x="1267560" y="1839960"/>
            <a:ext cx="1110960" cy="153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7" name="Formula 41"/>
              <p:cNvSpPr txBox="1"/>
              <p:nvPr/>
            </p:nvSpPr>
            <p:spPr>
              <a:xfrm>
                <a:off x="2227320" y="1080720"/>
                <a:ext cx="721800" cy="473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98" name="CustomShape 42"/>
              <p:cNvSpPr/>
              <p:nvPr/>
            </p:nvSpPr>
            <p:spPr>
              <a:xfrm>
                <a:off x="2227320" y="1080720"/>
                <a:ext cx="721800" cy="473040"/>
              </a:xfrm>
              <a:prstGeom prst="rect">
                <a:avLst/>
              </a:prstGeom>
              <a:blipFill rotWithShape="1">
                <a:blip r:embed="rId9"/>
                <a:stretch>
                  <a:fillRect b="-2437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9" name="Formula 43"/>
              <p:cNvSpPr txBox="1"/>
              <p:nvPr/>
            </p:nvSpPr>
            <p:spPr>
              <a:xfrm>
                <a:off x="2227320" y="1819440"/>
                <a:ext cx="641160" cy="473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600" name="CustomShape 44"/>
              <p:cNvSpPr/>
              <p:nvPr/>
            </p:nvSpPr>
            <p:spPr>
              <a:xfrm>
                <a:off x="2227320" y="1819440"/>
                <a:ext cx="641160" cy="4734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1" name="Formula 45"/>
              <p:cNvSpPr txBox="1"/>
              <p:nvPr/>
            </p:nvSpPr>
            <p:spPr>
              <a:xfrm>
                <a:off x="2227320" y="2558160"/>
                <a:ext cx="752040" cy="474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602" name="CustomShape 46"/>
              <p:cNvSpPr/>
              <p:nvPr/>
            </p:nvSpPr>
            <p:spPr>
              <a:xfrm>
                <a:off x="2227320" y="2558160"/>
                <a:ext cx="752040" cy="47484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3" name="Formula 47"/>
              <p:cNvSpPr txBox="1"/>
              <p:nvPr/>
            </p:nvSpPr>
            <p:spPr>
              <a:xfrm>
                <a:off x="2227320" y="3298680"/>
                <a:ext cx="741960" cy="472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604" name="CustomShape 48"/>
              <p:cNvSpPr/>
              <p:nvPr/>
            </p:nvSpPr>
            <p:spPr>
              <a:xfrm>
                <a:off x="2227320" y="3298680"/>
                <a:ext cx="741960" cy="472680"/>
              </a:xfrm>
              <a:prstGeom prst="rect">
                <a:avLst/>
              </a:prstGeom>
              <a:blipFill rotWithShape="1">
                <a:blip r:embed="rId12"/>
                <a:stretch>
                  <a:fillRect b="-1196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605" name="Ink 1"/>
          <p:cNvPicPr/>
          <p:nvPr/>
        </p:nvPicPr>
        <p:blipFill>
          <a:blip r:embed="rId13"/>
          <a:stretch>
            <a:fillRect/>
          </a:stretch>
        </p:blipFill>
        <p:spPr>
          <a:xfrm>
            <a:off x="304920" y="863640"/>
            <a:ext cx="11327760" cy="517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latin typeface="Calibri Light"/>
              </a:rPr>
              <a:t>Forward Propagation Implementation in Python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607" name="CustomShape 2"/>
          <p:cNvSpPr/>
          <p:nvPr/>
        </p:nvSpPr>
        <p:spPr>
          <a:xfrm>
            <a:off x="1388880" y="5199840"/>
            <a:ext cx="9143280" cy="1127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[ Once Again ]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Formula 1"/>
              <p:cNvSpPr txBox="1"/>
              <p:nvPr/>
            </p:nvSpPr>
            <p:spPr>
              <a:xfrm>
                <a:off x="1839240" y="1391400"/>
                <a:ext cx="2606400" cy="59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  <m:r>
                      <m:t>=</m:t>
                    </m:r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609" name="CustomShape 2"/>
              <p:cNvSpPr/>
              <p:nvPr/>
            </p:nvSpPr>
            <p:spPr>
              <a:xfrm>
                <a:off x="1839240" y="1391400"/>
                <a:ext cx="2606400" cy="5929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0" name="Formula 3"/>
              <p:cNvSpPr txBox="1"/>
              <p:nvPr/>
            </p:nvSpPr>
            <p:spPr>
              <a:xfrm>
                <a:off x="1839240" y="1971000"/>
                <a:ext cx="270648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  <m:r>
                      <m:t>=</m:t>
                    </m:r>
                    <m:r>
                      <m:t>𝑎</m:t>
                    </m:r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611" name="CustomShape 4"/>
              <p:cNvSpPr/>
              <p:nvPr/>
            </p:nvSpPr>
            <p:spPr>
              <a:xfrm>
                <a:off x="1839240" y="1971000"/>
                <a:ext cx="2706480" cy="5839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2" name="Formula 5"/>
              <p:cNvSpPr txBox="1"/>
              <p:nvPr/>
            </p:nvSpPr>
            <p:spPr>
              <a:xfrm>
                <a:off x="1631880" y="2564640"/>
                <a:ext cx="804888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ℒ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𝑎</m:t>
                        </m:r>
                        <m:r>
                          <m:t>,</m:t>
                        </m:r>
                        <m:r>
                          <m:t>𝑦</m:t>
                        </m:r>
                      </m:e>
                    </m:d>
                    <m:r>
                      <m:t>=</m:t>
                    </m:r>
                    <m:r>
                      <m:t>−</m:t>
                    </m:r>
                  </m:oMath>
                </a14:m>
              </a:p>
            </p:txBody>
          </p:sp>
        </mc:Choice>
        <mc:Fallback>
          <p:sp>
            <p:nvSpPr>
              <p:cNvPr id="613" name="CustomShape 6"/>
              <p:cNvSpPr/>
              <p:nvPr/>
            </p:nvSpPr>
            <p:spPr>
              <a:xfrm>
                <a:off x="1631880" y="2564640"/>
                <a:ext cx="8048880" cy="5839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614" name="CustomShape 7"/>
          <p:cNvSpPr/>
          <p:nvPr/>
        </p:nvSpPr>
        <p:spPr>
          <a:xfrm>
            <a:off x="27720" y="-2656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recap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615" name="Ink 9"/>
          <p:cNvPicPr/>
          <p:nvPr/>
        </p:nvPicPr>
        <p:blipFill>
          <a:blip r:embed="rId4"/>
          <a:stretch>
            <a:fillRect/>
          </a:stretch>
        </p:blipFill>
        <p:spPr>
          <a:xfrm>
            <a:off x="1079640" y="1733400"/>
            <a:ext cx="9308520" cy="41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182880" y="1828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derivatives</a:t>
            </a:r>
            <a:endParaRPr lang="en-US" sz="4400" b="0" strike="noStrike" spc="-1">
              <a:latin typeface="Arial" panose="020B0604020202020204"/>
            </a:endParaRPr>
          </a:p>
        </p:txBody>
      </p:sp>
      <p:graphicFrame>
        <p:nvGraphicFramePr>
          <p:cNvPr id="617" name="Table 2"/>
          <p:cNvGraphicFramePr/>
          <p:nvPr/>
        </p:nvGraphicFramePr>
        <p:xfrm>
          <a:off x="2458440" y="2554560"/>
          <a:ext cx="4132080" cy="578880"/>
        </p:xfrm>
        <a:graphic>
          <a:graphicData uri="http://schemas.openxmlformats.org/drawingml/2006/table">
            <a:tbl>
              <a:tblPr/>
              <a:tblGrid>
                <a:gridCol w="4132080"/>
              </a:tblGrid>
              <a:tr h="5788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>
                      <a:blip r:embed="rId1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18" name="Formula 3"/>
              <p:cNvSpPr txBox="1"/>
              <p:nvPr/>
            </p:nvSpPr>
            <p:spPr>
              <a:xfrm>
                <a:off x="955440" y="1580400"/>
                <a:ext cx="509400" cy="49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619" name="CustomShape 4"/>
              <p:cNvSpPr/>
              <p:nvPr/>
            </p:nvSpPr>
            <p:spPr>
              <a:xfrm>
                <a:off x="955440" y="1580400"/>
                <a:ext cx="509400" cy="4917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0" name="Formula 5"/>
              <p:cNvSpPr txBox="1"/>
              <p:nvPr/>
            </p:nvSpPr>
            <p:spPr>
              <a:xfrm>
                <a:off x="955440" y="2097720"/>
                <a:ext cx="584640" cy="49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𝑤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621" name="CustomShape 6"/>
              <p:cNvSpPr/>
              <p:nvPr/>
            </p:nvSpPr>
            <p:spPr>
              <a:xfrm>
                <a:off x="955440" y="2097720"/>
                <a:ext cx="584640" cy="4917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2" name="Formula 7"/>
              <p:cNvSpPr txBox="1"/>
              <p:nvPr/>
            </p:nvSpPr>
            <p:spPr>
              <a:xfrm>
                <a:off x="955440" y="2614680"/>
                <a:ext cx="509400" cy="49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623" name="CustomShape 8"/>
              <p:cNvSpPr/>
              <p:nvPr/>
            </p:nvSpPr>
            <p:spPr>
              <a:xfrm>
                <a:off x="955440" y="2614680"/>
                <a:ext cx="509400" cy="4917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4" name="Formula 9"/>
              <p:cNvSpPr txBox="1"/>
              <p:nvPr/>
            </p:nvSpPr>
            <p:spPr>
              <a:xfrm>
                <a:off x="955440" y="3131640"/>
                <a:ext cx="584640" cy="49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𝑤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625" name="CustomShape 10"/>
              <p:cNvSpPr/>
              <p:nvPr/>
            </p:nvSpPr>
            <p:spPr>
              <a:xfrm>
                <a:off x="955440" y="3131640"/>
                <a:ext cx="584640" cy="4917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626" name="CustomShape 11"/>
          <p:cNvSpPr/>
          <p:nvPr/>
        </p:nvSpPr>
        <p:spPr>
          <a:xfrm>
            <a:off x="955440" y="3648600"/>
            <a:ext cx="443520" cy="48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b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27" name="CustomShape 12"/>
          <p:cNvSpPr/>
          <p:nvPr/>
        </p:nvSpPr>
        <p:spPr>
          <a:xfrm>
            <a:off x="1540800" y="2343960"/>
            <a:ext cx="916920" cy="49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13"/>
          <p:cNvSpPr/>
          <p:nvPr/>
        </p:nvSpPr>
        <p:spPr>
          <a:xfrm flipV="1">
            <a:off x="1465235" y="2791330"/>
            <a:ext cx="916920" cy="53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14"/>
          <p:cNvSpPr/>
          <p:nvPr/>
        </p:nvSpPr>
        <p:spPr>
          <a:xfrm flipV="1">
            <a:off x="1242835" y="2903585"/>
            <a:ext cx="1058040" cy="105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15"/>
          <p:cNvSpPr/>
          <p:nvPr/>
        </p:nvSpPr>
        <p:spPr>
          <a:xfrm>
            <a:off x="1465560" y="1826640"/>
            <a:ext cx="992160" cy="101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16"/>
          <p:cNvSpPr/>
          <p:nvPr/>
        </p:nvSpPr>
        <p:spPr>
          <a:xfrm flipV="1">
            <a:off x="1465560" y="2810520"/>
            <a:ext cx="992160" cy="1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32" name="Table 17"/>
          <p:cNvGraphicFramePr/>
          <p:nvPr/>
        </p:nvGraphicFramePr>
        <p:xfrm>
          <a:off x="7207200" y="2550240"/>
          <a:ext cx="1984680" cy="578880"/>
        </p:xfrm>
        <a:graphic>
          <a:graphicData uri="http://schemas.openxmlformats.org/drawingml/2006/table">
            <a:tbl>
              <a:tblPr/>
              <a:tblGrid>
                <a:gridCol w="1984680"/>
              </a:tblGrid>
              <a:tr h="5788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33" name="CustomShape 18"/>
          <p:cNvSpPr/>
          <p:nvPr/>
        </p:nvSpPr>
        <p:spPr>
          <a:xfrm flipV="1">
            <a:off x="9191880" y="2791440"/>
            <a:ext cx="61560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34" name="Table 19"/>
          <p:cNvGraphicFramePr/>
          <p:nvPr/>
        </p:nvGraphicFramePr>
        <p:xfrm>
          <a:off x="9808200" y="2550240"/>
          <a:ext cx="1379160" cy="578880"/>
        </p:xfrm>
        <a:graphic>
          <a:graphicData uri="http://schemas.openxmlformats.org/drawingml/2006/table">
            <a:tbl>
              <a:tblPr/>
              <a:tblGrid>
                <a:gridCol w="1379160"/>
              </a:tblGrid>
              <a:tr h="5788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35" name="CustomShape 20"/>
          <p:cNvSpPr/>
          <p:nvPr/>
        </p:nvSpPr>
        <p:spPr>
          <a:xfrm flipV="1">
            <a:off x="6590520" y="2834640"/>
            <a:ext cx="61560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6" name="Ink 1"/>
          <p:cNvPicPr/>
          <p:nvPr/>
        </p:nvPicPr>
        <p:blipFill>
          <a:blip r:embed="rId8"/>
          <a:stretch>
            <a:fillRect/>
          </a:stretch>
        </p:blipFill>
        <p:spPr>
          <a:xfrm>
            <a:off x="635040" y="2394000"/>
            <a:ext cx="11181960" cy="389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238320" y="11016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on </a:t>
            </a:r>
            <a:r>
              <a:rPr lang="en-US" sz="4400" b="0" i="1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m</a:t>
            </a: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 examples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638" name="Ink 1"/>
          <p:cNvPicPr/>
          <p:nvPr/>
        </p:nvPicPr>
        <p:blipFill>
          <a:blip r:embed="rId1"/>
          <a:stretch>
            <a:fillRect/>
          </a:stretch>
        </p:blipFill>
        <p:spPr>
          <a:xfrm>
            <a:off x="1244520" y="1575360"/>
            <a:ext cx="10654920" cy="396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9" name="CustomShape 1"/>
          <p:cNvSpPr/>
          <p:nvPr/>
        </p:nvSpPr>
        <p:spPr>
          <a:xfrm>
            <a:off x="1395000" y="1147320"/>
            <a:ext cx="97333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What the </a:t>
            </a:r>
            <a:r>
              <a:rPr lang="en-US" sz="72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Fuss</a:t>
            </a:r>
            <a:r>
              <a:rPr lang="en-US" sz="7200" b="0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 of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2168280" y="3170160"/>
            <a:ext cx="81986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Activation functions ?</a:t>
            </a:r>
            <a:endParaRPr lang="en-US" sz="7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124025" y="417865"/>
            <a:ext cx="10557720" cy="70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Schoolbook"/>
                <a:ea typeface="Century Schoolbook"/>
              </a:rPr>
              <a:t>Pros and cons of activation functions</a:t>
            </a:r>
            <a:endParaRPr lang="en-US" sz="4400" b="0" strike="noStrike" spc="-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 Schoolbook"/>
              <a:ea typeface="Century Schoolbook"/>
            </a:endParaRPr>
          </a:p>
        </p:txBody>
      </p:sp>
      <p:pic>
        <p:nvPicPr>
          <p:cNvPr id="642" name="Picture 82"/>
          <p:cNvPicPr/>
          <p:nvPr/>
        </p:nvPicPr>
        <p:blipFill>
          <a:blip r:embed="rId1"/>
          <a:stretch>
            <a:fillRect/>
          </a:stretch>
        </p:blipFill>
        <p:spPr>
          <a:xfrm>
            <a:off x="670680" y="1431720"/>
            <a:ext cx="3028320" cy="1278720"/>
          </a:xfrm>
          <a:prstGeom prst="rect">
            <a:avLst/>
          </a:prstGeom>
          <a:ln>
            <a:noFill/>
          </a:ln>
        </p:spPr>
      </p:pic>
      <p:sp>
        <p:nvSpPr>
          <p:cNvPr id="643" name="CustomShape 2"/>
          <p:cNvSpPr/>
          <p:nvPr/>
        </p:nvSpPr>
        <p:spPr>
          <a:xfrm>
            <a:off x="2208960" y="781560"/>
            <a:ext cx="40932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479520" y="267588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CustomShape 4"/>
          <p:cNvSpPr/>
          <p:nvPr/>
        </p:nvSpPr>
        <p:spPr>
          <a:xfrm flipV="1">
            <a:off x="2209105" y="4492960"/>
            <a:ext cx="360" cy="147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5"/>
          <p:cNvSpPr/>
          <p:nvPr/>
        </p:nvSpPr>
        <p:spPr>
          <a:xfrm>
            <a:off x="3827160" y="2457720"/>
            <a:ext cx="3726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47" name="CustomShape 6"/>
          <p:cNvSpPr/>
          <p:nvPr/>
        </p:nvSpPr>
        <p:spPr>
          <a:xfrm>
            <a:off x="400320" y="3025440"/>
            <a:ext cx="16102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sigmoid:</a:t>
            </a:r>
            <a:endParaRPr lang="en-US" sz="28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8" name="Formula 7"/>
              <p:cNvSpPr txBox="1"/>
              <p:nvPr/>
            </p:nvSpPr>
            <p:spPr>
              <a:xfrm>
                <a:off x="2037240" y="2850480"/>
                <a:ext cx="2010240" cy="767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1</m:t>
                        </m:r>
                        <m:r>
                          <m:t>+</m:t>
                        </m:r>
                        <m:sSup>
                          <m:e>
                            <m:r>
                              <m:t>𝑒</m:t>
                            </m:r>
                          </m:e>
                          <m:sup>
                            <m:r>
                              <m:t>−</m:t>
                            </m:r>
                            <m:r>
                              <m:t>𝑧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>
          <p:sp>
            <p:nvSpPr>
              <p:cNvPr id="649" name="CustomShape 8"/>
              <p:cNvSpPr/>
              <p:nvPr/>
            </p:nvSpPr>
            <p:spPr>
              <a:xfrm>
                <a:off x="2037240" y="2850480"/>
                <a:ext cx="2010240" cy="767160"/>
              </a:xfrm>
              <a:prstGeom prst="rect">
                <a:avLst/>
              </a:prstGeom>
              <a:blipFill rotWithShape="1">
                <a:blip r:embed="rId2"/>
                <a:stretch>
                  <a:fillRect b="-5508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650" name="CustomShape 9"/>
          <p:cNvSpPr/>
          <p:nvPr/>
        </p:nvSpPr>
        <p:spPr>
          <a:xfrm>
            <a:off x="7208640" y="6087600"/>
            <a:ext cx="34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0"/>
          <p:cNvSpPr/>
          <p:nvPr/>
        </p:nvSpPr>
        <p:spPr>
          <a:xfrm flipV="1">
            <a:off x="8942400" y="1385640"/>
            <a:ext cx="360" cy="156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10681200" y="5879880"/>
            <a:ext cx="37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53" name="Line 12"/>
          <p:cNvSpPr/>
          <p:nvPr/>
        </p:nvSpPr>
        <p:spPr>
          <a:xfrm flipV="1">
            <a:off x="8942040" y="4655160"/>
            <a:ext cx="1436760" cy="1423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Line 13"/>
          <p:cNvSpPr/>
          <p:nvPr/>
        </p:nvSpPr>
        <p:spPr>
          <a:xfrm flipV="1">
            <a:off x="7429320" y="6076440"/>
            <a:ext cx="1512720" cy="14652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4"/>
          <p:cNvSpPr/>
          <p:nvPr/>
        </p:nvSpPr>
        <p:spPr>
          <a:xfrm>
            <a:off x="8932680" y="4070520"/>
            <a:ext cx="4093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56" name="CustomShape 15"/>
          <p:cNvSpPr/>
          <p:nvPr/>
        </p:nvSpPr>
        <p:spPr>
          <a:xfrm>
            <a:off x="10637280" y="2034360"/>
            <a:ext cx="39564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x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658" name="Picture 87"/>
          <p:cNvPicPr/>
          <p:nvPr/>
        </p:nvPicPr>
        <p:blipFill>
          <a:blip r:embed="rId1"/>
          <a:stretch>
            <a:fillRect/>
          </a:stretch>
        </p:blipFill>
        <p:spPr>
          <a:xfrm>
            <a:off x="7416800" y="1506220"/>
            <a:ext cx="3028315" cy="1388745"/>
          </a:xfrm>
          <a:prstGeom prst="rect">
            <a:avLst/>
          </a:prstGeom>
          <a:ln>
            <a:noFill/>
          </a:ln>
        </p:spPr>
      </p:pic>
      <p:sp>
        <p:nvSpPr>
          <p:cNvPr id="659" name="CustomShape 17"/>
          <p:cNvSpPr/>
          <p:nvPr/>
        </p:nvSpPr>
        <p:spPr>
          <a:xfrm>
            <a:off x="7208640" y="221400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8"/>
          <p:cNvSpPr/>
          <p:nvPr/>
        </p:nvSpPr>
        <p:spPr>
          <a:xfrm>
            <a:off x="8931600" y="4079635"/>
            <a:ext cx="360" cy="200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19"/>
          <p:cNvSpPr/>
          <p:nvPr/>
        </p:nvSpPr>
        <p:spPr>
          <a:xfrm>
            <a:off x="417600" y="592596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0"/>
          <p:cNvSpPr/>
          <p:nvPr/>
        </p:nvSpPr>
        <p:spPr>
          <a:xfrm flipV="1">
            <a:off x="2140200" y="1224000"/>
            <a:ext cx="360" cy="156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1"/>
          <p:cNvSpPr/>
          <p:nvPr/>
        </p:nvSpPr>
        <p:spPr>
          <a:xfrm>
            <a:off x="3777480" y="5707440"/>
            <a:ext cx="37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64" name="Line 22"/>
          <p:cNvSpPr/>
          <p:nvPr/>
        </p:nvSpPr>
        <p:spPr>
          <a:xfrm flipV="1">
            <a:off x="2140200" y="4493520"/>
            <a:ext cx="1427760" cy="1423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Line 23"/>
          <p:cNvSpPr/>
          <p:nvPr/>
        </p:nvSpPr>
        <p:spPr>
          <a:xfrm flipV="1">
            <a:off x="574920" y="5914800"/>
            <a:ext cx="1565280" cy="1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4"/>
          <p:cNvSpPr/>
          <p:nvPr/>
        </p:nvSpPr>
        <p:spPr>
          <a:xfrm>
            <a:off x="2143440" y="3888720"/>
            <a:ext cx="4093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67" name="Line 25"/>
          <p:cNvSpPr/>
          <p:nvPr/>
        </p:nvSpPr>
        <p:spPr>
          <a:xfrm flipV="1">
            <a:off x="574920" y="5913720"/>
            <a:ext cx="1575000" cy="1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8" name="Ink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9435" y="3033890"/>
            <a:ext cx="10991520" cy="365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9" name="CustomShape 1"/>
          <p:cNvSpPr/>
          <p:nvPr/>
        </p:nvSpPr>
        <p:spPr>
          <a:xfrm>
            <a:off x="2610360" y="1161720"/>
            <a:ext cx="727740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Little More Maths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670" name="CustomShape 2"/>
          <p:cNvSpPr/>
          <p:nvPr/>
        </p:nvSpPr>
        <p:spPr>
          <a:xfrm>
            <a:off x="1197000" y="3090960"/>
            <a:ext cx="10254240" cy="283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Derivatives of 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activation functions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42048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Sigmoid activation function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672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2920320" y="2140920"/>
            <a:ext cx="3028320" cy="1278720"/>
          </a:xfrm>
          <a:prstGeom prst="rect">
            <a:avLst/>
          </a:prstGeom>
          <a:ln>
            <a:noFill/>
          </a:ln>
        </p:spPr>
      </p:pic>
      <p:sp>
        <p:nvSpPr>
          <p:cNvPr id="673" name="CustomShape 2"/>
          <p:cNvSpPr/>
          <p:nvPr/>
        </p:nvSpPr>
        <p:spPr>
          <a:xfrm>
            <a:off x="4435920" y="1576080"/>
            <a:ext cx="40932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74" name="CustomShape 3"/>
          <p:cNvSpPr/>
          <p:nvPr/>
        </p:nvSpPr>
        <p:spPr>
          <a:xfrm>
            <a:off x="2729160" y="340560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4"/>
          <p:cNvSpPr/>
          <p:nvPr/>
        </p:nvSpPr>
        <p:spPr>
          <a:xfrm flipV="1">
            <a:off x="4451350" y="1962905"/>
            <a:ext cx="360" cy="163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5"/>
          <p:cNvSpPr/>
          <p:nvPr/>
        </p:nvSpPr>
        <p:spPr>
          <a:xfrm>
            <a:off x="6076800" y="3187440"/>
            <a:ext cx="3726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7" name="Formula 6"/>
              <p:cNvSpPr txBox="1"/>
              <p:nvPr/>
            </p:nvSpPr>
            <p:spPr>
              <a:xfrm>
                <a:off x="6895800" y="2250000"/>
                <a:ext cx="2504160" cy="815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𝑔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1</m:t>
                        </m:r>
                        <m:r>
                          <m:t>+</m:t>
                        </m:r>
                        <m:sSup>
                          <m:e>
                            <m:r>
                              <m:t>𝑒</m:t>
                            </m:r>
                          </m:e>
                          <m:sup>
                            <m:r>
                              <m:t>−</m:t>
                            </m:r>
                            <m:r>
                              <m:t>𝑧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>
          <p:sp>
            <p:nvSpPr>
              <p:cNvPr id="678" name="CustomShape 7"/>
              <p:cNvSpPr/>
              <p:nvPr/>
            </p:nvSpPr>
            <p:spPr>
              <a:xfrm>
                <a:off x="6895800" y="2250000"/>
                <a:ext cx="2504160" cy="8157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679" name="Ink 9"/>
          <p:cNvPicPr/>
          <p:nvPr/>
        </p:nvPicPr>
        <p:blipFill>
          <a:blip r:embed="rId3"/>
          <a:stretch>
            <a:fillRect/>
          </a:stretch>
        </p:blipFill>
        <p:spPr>
          <a:xfrm>
            <a:off x="69840" y="2158920"/>
            <a:ext cx="11245680" cy="458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icture 25"/>
          <p:cNvPicPr/>
          <p:nvPr/>
        </p:nvPicPr>
        <p:blipFill>
          <a:blip r:embed="rId1"/>
          <a:stretch>
            <a:fillRect/>
          </a:stretch>
        </p:blipFill>
        <p:spPr>
          <a:xfrm>
            <a:off x="2535480" y="1468080"/>
            <a:ext cx="3918240" cy="2393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81" name="Formula 1"/>
              <p:cNvSpPr txBox="1"/>
              <p:nvPr/>
            </p:nvSpPr>
            <p:spPr>
              <a:xfrm>
                <a:off x="6895800" y="1823040"/>
                <a:ext cx="25628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𝑔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  <m:r>
                      <m:t>=</m:t>
                    </m:r>
                    <m:r>
                      <m:t>tanh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682" name="CustomShape 2"/>
              <p:cNvSpPr/>
              <p:nvPr/>
            </p:nvSpPr>
            <p:spPr>
              <a:xfrm>
                <a:off x="6895800" y="1823040"/>
                <a:ext cx="2562840" cy="430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683" name="CustomShape 3"/>
          <p:cNvSpPr/>
          <p:nvPr/>
        </p:nvSpPr>
        <p:spPr>
          <a:xfrm>
            <a:off x="42048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Tanh activation function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84" name="CustomShape 4"/>
          <p:cNvSpPr/>
          <p:nvPr/>
        </p:nvSpPr>
        <p:spPr>
          <a:xfrm>
            <a:off x="4435920" y="918360"/>
            <a:ext cx="40932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85" name="CustomShape 5"/>
          <p:cNvSpPr/>
          <p:nvPr/>
        </p:nvSpPr>
        <p:spPr>
          <a:xfrm>
            <a:off x="2729160" y="274752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6"/>
          <p:cNvSpPr/>
          <p:nvPr/>
        </p:nvSpPr>
        <p:spPr>
          <a:xfrm flipH="1" flipV="1">
            <a:off x="4433400" y="1272960"/>
            <a:ext cx="360" cy="253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>
            <a:off x="6076800" y="2529720"/>
            <a:ext cx="3726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688" name="Ink 1"/>
          <p:cNvPicPr/>
          <p:nvPr/>
        </p:nvPicPr>
        <p:blipFill>
          <a:blip r:embed="rId3"/>
          <a:stretch>
            <a:fillRect/>
          </a:stretch>
        </p:blipFill>
        <p:spPr>
          <a:xfrm>
            <a:off x="1136520" y="1409760"/>
            <a:ext cx="10185120" cy="523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009800" y="757080"/>
            <a:ext cx="10097280" cy="447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Introduction to</a:t>
            </a:r>
            <a:endParaRPr lang="en-US" sz="96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C00000"/>
                </a:solidFill>
                <a:latin typeface="DejaVu Serif" panose="02060603050605020204"/>
                <a:ea typeface="DejaVu Sans" panose="020B0603030804020204"/>
              </a:rPr>
              <a:t>Machine </a:t>
            </a:r>
            <a:r>
              <a:rPr lang="en-US" sz="9600" b="0" strike="noStrike" spc="-1">
                <a:solidFill>
                  <a:srgbClr val="7F7F7F"/>
                </a:solidFill>
                <a:latin typeface="DejaVu Serif" panose="02060603050605020204"/>
                <a:ea typeface="DejaVu Sans" panose="020B0603030804020204"/>
              </a:rPr>
              <a:t>Learning</a:t>
            </a:r>
            <a:endParaRPr lang="en-US" sz="9600" b="0" strike="noStrike" spc="-1">
              <a:latin typeface="Arial" panose="020B0604020202020204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136760" y="5731560"/>
            <a:ext cx="383580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latin typeface="Courier New" panose="02070309020205020404"/>
                <a:ea typeface="DejaVu Sans" panose="020B0603030804020204"/>
              </a:rPr>
              <a:t>Or so they say.</a:t>
            </a: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968400" y="327132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2"/>
          <p:cNvSpPr/>
          <p:nvPr/>
        </p:nvSpPr>
        <p:spPr>
          <a:xfrm flipV="1">
            <a:off x="2691000" y="-1430640"/>
            <a:ext cx="360" cy="156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3"/>
          <p:cNvSpPr/>
          <p:nvPr/>
        </p:nvSpPr>
        <p:spPr>
          <a:xfrm>
            <a:off x="4328280" y="3052800"/>
            <a:ext cx="37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92" name="Line 4"/>
          <p:cNvSpPr/>
          <p:nvPr/>
        </p:nvSpPr>
        <p:spPr>
          <a:xfrm flipV="1">
            <a:off x="2690640" y="1838880"/>
            <a:ext cx="1428120" cy="1423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Line 5"/>
          <p:cNvSpPr/>
          <p:nvPr/>
        </p:nvSpPr>
        <p:spPr>
          <a:xfrm flipV="1">
            <a:off x="1125720" y="3260160"/>
            <a:ext cx="1564920" cy="1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6"/>
          <p:cNvSpPr/>
          <p:nvPr/>
        </p:nvSpPr>
        <p:spPr>
          <a:xfrm>
            <a:off x="2104200" y="3648600"/>
            <a:ext cx="11728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ReLU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95" name="CustomShape 7"/>
          <p:cNvSpPr/>
          <p:nvPr/>
        </p:nvSpPr>
        <p:spPr>
          <a:xfrm>
            <a:off x="2692800" y="1344240"/>
            <a:ext cx="3805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696" name="CustomShape 8"/>
          <p:cNvSpPr/>
          <p:nvPr/>
        </p:nvSpPr>
        <p:spPr>
          <a:xfrm>
            <a:off x="7474680" y="3271320"/>
            <a:ext cx="34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9"/>
          <p:cNvSpPr/>
          <p:nvPr/>
        </p:nvSpPr>
        <p:spPr>
          <a:xfrm flipV="1">
            <a:off x="9208080" y="-1430640"/>
            <a:ext cx="360" cy="156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0"/>
          <p:cNvSpPr/>
          <p:nvPr/>
        </p:nvSpPr>
        <p:spPr>
          <a:xfrm>
            <a:off x="10946880" y="3063600"/>
            <a:ext cx="37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99" name="Line 11"/>
          <p:cNvSpPr/>
          <p:nvPr/>
        </p:nvSpPr>
        <p:spPr>
          <a:xfrm flipV="1">
            <a:off x="9207720" y="1838880"/>
            <a:ext cx="1437120" cy="1423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Line 12"/>
          <p:cNvSpPr/>
          <p:nvPr/>
        </p:nvSpPr>
        <p:spPr>
          <a:xfrm flipV="1">
            <a:off x="7695000" y="3260160"/>
            <a:ext cx="1512720" cy="1461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13"/>
          <p:cNvSpPr/>
          <p:nvPr/>
        </p:nvSpPr>
        <p:spPr>
          <a:xfrm>
            <a:off x="8020080" y="3648600"/>
            <a:ext cx="2375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Leaky ReLU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02" name="CustomShape 14"/>
          <p:cNvSpPr/>
          <p:nvPr/>
        </p:nvSpPr>
        <p:spPr>
          <a:xfrm>
            <a:off x="9209880" y="1339200"/>
            <a:ext cx="3805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703" name="CustomShape 15"/>
          <p:cNvSpPr/>
          <p:nvPr/>
        </p:nvSpPr>
        <p:spPr>
          <a:xfrm>
            <a:off x="42048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ReLU and Leaky ReLU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704" name="Ink 1"/>
          <p:cNvPicPr/>
          <p:nvPr/>
        </p:nvPicPr>
        <p:blipFill>
          <a:blip r:embed="rId1"/>
          <a:stretch>
            <a:fillRect/>
          </a:stretch>
        </p:blipFill>
        <p:spPr>
          <a:xfrm>
            <a:off x="812880" y="3225960"/>
            <a:ext cx="10782000" cy="342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5" name="CustomShape 1"/>
          <p:cNvSpPr/>
          <p:nvPr/>
        </p:nvSpPr>
        <p:spPr>
          <a:xfrm>
            <a:off x="1348200" y="3276000"/>
            <a:ext cx="970596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"/>
                <a:ea typeface="DejaVu Sans" panose="020B0603030804020204"/>
              </a:rPr>
              <a:t>Why deep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"/>
                <a:ea typeface="DejaVu Sans" panose="020B0603030804020204"/>
              </a:rPr>
              <a:t> representations?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706" name="CustomShape 2"/>
          <p:cNvSpPr/>
          <p:nvPr/>
        </p:nvSpPr>
        <p:spPr>
          <a:xfrm>
            <a:off x="2522880" y="752040"/>
            <a:ext cx="7277400" cy="2100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Calibri Light"/>
                <a:ea typeface="DejaVu Sans" panose="020B0603030804020204"/>
              </a:rPr>
              <a:t>Deep Neural Networks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707" name="CustomShape 3"/>
          <p:cNvSpPr/>
          <p:nvPr/>
        </p:nvSpPr>
        <p:spPr>
          <a:xfrm>
            <a:off x="4104360" y="6007680"/>
            <a:ext cx="3928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urier 10 Pitch"/>
                <a:ea typeface="DejaVu Sans" panose="020B0603030804020204"/>
              </a:rPr>
              <a:t>[ Finally Something Deep ]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Ink 5"/>
          <p:cNvPicPr/>
          <p:nvPr/>
        </p:nvPicPr>
        <p:blipFill>
          <a:blip r:embed="rId1"/>
          <a:stretch>
            <a:fillRect/>
          </a:stretch>
        </p:blipFill>
        <p:spPr>
          <a:xfrm>
            <a:off x="715485" y="1026130"/>
            <a:ext cx="9639000" cy="5644800"/>
          </a:xfrm>
          <a:prstGeom prst="rect">
            <a:avLst/>
          </a:prstGeom>
          <a:ln>
            <a:noFill/>
          </a:ln>
        </p:spPr>
      </p:pic>
      <p:sp>
        <p:nvSpPr>
          <p:cNvPr id="708" name="CustomShape 1"/>
          <p:cNvSpPr/>
          <p:nvPr/>
        </p:nvSpPr>
        <p:spPr>
          <a:xfrm>
            <a:off x="678695" y="83735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/>
              </a:rPr>
              <a:t>Intuition about deep representation</a:t>
            </a:r>
            <a:endParaRPr lang="en-US" sz="4400" b="0" strike="noStrike" spc="-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 Light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9417960" y="5926680"/>
            <a:ext cx="2010600" cy="3650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10" name="CustomShape 3"/>
          <p:cNvSpPr/>
          <p:nvPr/>
        </p:nvSpPr>
        <p:spPr>
          <a:xfrm>
            <a:off x="3270960" y="221148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4"/>
          <p:cNvSpPr/>
          <p:nvPr/>
        </p:nvSpPr>
        <p:spPr>
          <a:xfrm>
            <a:off x="3270960" y="280152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5"/>
          <p:cNvSpPr/>
          <p:nvPr/>
        </p:nvSpPr>
        <p:spPr>
          <a:xfrm>
            <a:off x="3270960" y="339120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6"/>
          <p:cNvSpPr/>
          <p:nvPr/>
        </p:nvSpPr>
        <p:spPr>
          <a:xfrm>
            <a:off x="3270960" y="162180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7"/>
          <p:cNvSpPr/>
          <p:nvPr/>
        </p:nvSpPr>
        <p:spPr>
          <a:xfrm flipV="1">
            <a:off x="2356560" y="2709720"/>
            <a:ext cx="59616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5" name="Picture 19"/>
          <p:cNvPicPr/>
          <p:nvPr/>
        </p:nvPicPr>
        <p:blipFill>
          <a:blip r:embed="rId2"/>
          <a:srcRect t="7179"/>
          <a:stretch>
            <a:fillRect/>
          </a:stretch>
        </p:blipFill>
        <p:spPr>
          <a:xfrm>
            <a:off x="4824000" y="4059360"/>
            <a:ext cx="2225160" cy="1615320"/>
          </a:xfrm>
          <a:prstGeom prst="rect">
            <a:avLst/>
          </a:prstGeom>
          <a:ln>
            <a:noFill/>
          </a:ln>
        </p:spPr>
      </p:pic>
      <p:sp>
        <p:nvSpPr>
          <p:cNvPr id="716" name="CustomShape 8"/>
          <p:cNvSpPr/>
          <p:nvPr/>
        </p:nvSpPr>
        <p:spPr>
          <a:xfrm flipV="1">
            <a:off x="3728160" y="2206080"/>
            <a:ext cx="197964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9"/>
          <p:cNvSpPr/>
          <p:nvPr/>
        </p:nvSpPr>
        <p:spPr>
          <a:xfrm flipV="1">
            <a:off x="3728160" y="2822650"/>
            <a:ext cx="1979640" cy="86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0"/>
          <p:cNvSpPr/>
          <p:nvPr/>
        </p:nvSpPr>
        <p:spPr>
          <a:xfrm>
            <a:off x="5708520" y="193680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11"/>
          <p:cNvSpPr/>
          <p:nvPr/>
        </p:nvSpPr>
        <p:spPr>
          <a:xfrm>
            <a:off x="5708520" y="252648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12"/>
          <p:cNvSpPr/>
          <p:nvPr/>
        </p:nvSpPr>
        <p:spPr>
          <a:xfrm>
            <a:off x="5708520" y="311652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1" name="CustomShape 13"/>
          <p:cNvSpPr/>
          <p:nvPr/>
        </p:nvSpPr>
        <p:spPr>
          <a:xfrm>
            <a:off x="3728160" y="1840320"/>
            <a:ext cx="1979640" cy="32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CustomShape 14"/>
          <p:cNvSpPr/>
          <p:nvPr/>
        </p:nvSpPr>
        <p:spPr>
          <a:xfrm>
            <a:off x="3728160" y="2440080"/>
            <a:ext cx="1979640" cy="31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15"/>
          <p:cNvSpPr/>
          <p:nvPr/>
        </p:nvSpPr>
        <p:spPr>
          <a:xfrm>
            <a:off x="3728160" y="3030120"/>
            <a:ext cx="1979640" cy="31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CustomShape 16"/>
          <p:cNvSpPr/>
          <p:nvPr/>
        </p:nvSpPr>
        <p:spPr>
          <a:xfrm flipV="1">
            <a:off x="3728160" y="2796120"/>
            <a:ext cx="197964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17"/>
          <p:cNvSpPr/>
          <p:nvPr/>
        </p:nvSpPr>
        <p:spPr>
          <a:xfrm flipV="1">
            <a:off x="3728795" y="2120105"/>
            <a:ext cx="1979640" cy="86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18"/>
          <p:cNvSpPr/>
          <p:nvPr/>
        </p:nvSpPr>
        <p:spPr>
          <a:xfrm flipV="1">
            <a:off x="3727525" y="2205900"/>
            <a:ext cx="1979640" cy="145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19"/>
          <p:cNvSpPr/>
          <p:nvPr/>
        </p:nvSpPr>
        <p:spPr>
          <a:xfrm flipV="1">
            <a:off x="3728160" y="3412815"/>
            <a:ext cx="197964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20"/>
          <p:cNvSpPr/>
          <p:nvPr/>
        </p:nvSpPr>
        <p:spPr>
          <a:xfrm>
            <a:off x="3728160" y="2440080"/>
            <a:ext cx="1979640" cy="90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21"/>
          <p:cNvSpPr/>
          <p:nvPr/>
        </p:nvSpPr>
        <p:spPr>
          <a:xfrm>
            <a:off x="3728160" y="1850400"/>
            <a:ext cx="1979640" cy="90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2"/>
          <p:cNvSpPr/>
          <p:nvPr/>
        </p:nvSpPr>
        <p:spPr>
          <a:xfrm>
            <a:off x="3728160" y="1850400"/>
            <a:ext cx="1979640" cy="149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1" name="Picture 20"/>
          <p:cNvPicPr/>
          <p:nvPr/>
        </p:nvPicPr>
        <p:blipFill>
          <a:blip r:embed="rId3"/>
          <a:srcRect t="6884"/>
          <a:stretch>
            <a:fillRect/>
          </a:stretch>
        </p:blipFill>
        <p:spPr>
          <a:xfrm>
            <a:off x="7202160" y="4059360"/>
            <a:ext cx="2344320" cy="1622880"/>
          </a:xfrm>
          <a:prstGeom prst="rect">
            <a:avLst/>
          </a:prstGeom>
          <a:ln>
            <a:noFill/>
          </a:ln>
        </p:spPr>
      </p:pic>
      <p:sp>
        <p:nvSpPr>
          <p:cNvPr id="732" name="CustomShape 23"/>
          <p:cNvSpPr/>
          <p:nvPr/>
        </p:nvSpPr>
        <p:spPr>
          <a:xfrm>
            <a:off x="8146080" y="226548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24"/>
          <p:cNvSpPr/>
          <p:nvPr/>
        </p:nvSpPr>
        <p:spPr>
          <a:xfrm>
            <a:off x="8146080" y="285516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25"/>
          <p:cNvSpPr/>
          <p:nvPr/>
        </p:nvSpPr>
        <p:spPr>
          <a:xfrm>
            <a:off x="9897840" y="254160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26"/>
          <p:cNvSpPr/>
          <p:nvPr/>
        </p:nvSpPr>
        <p:spPr>
          <a:xfrm>
            <a:off x="6165720" y="2165400"/>
            <a:ext cx="1979640" cy="327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27"/>
          <p:cNvSpPr/>
          <p:nvPr/>
        </p:nvSpPr>
        <p:spPr>
          <a:xfrm>
            <a:off x="6165720" y="2165400"/>
            <a:ext cx="1979640" cy="9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28"/>
          <p:cNvSpPr/>
          <p:nvPr/>
        </p:nvSpPr>
        <p:spPr>
          <a:xfrm flipV="1">
            <a:off x="6165720" y="1972440"/>
            <a:ext cx="197964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29"/>
          <p:cNvSpPr/>
          <p:nvPr/>
        </p:nvSpPr>
        <p:spPr>
          <a:xfrm>
            <a:off x="6165720" y="2755080"/>
            <a:ext cx="1979640" cy="327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30"/>
          <p:cNvSpPr/>
          <p:nvPr/>
        </p:nvSpPr>
        <p:spPr>
          <a:xfrm flipV="1">
            <a:off x="6165720" y="2562120"/>
            <a:ext cx="197964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31"/>
          <p:cNvSpPr/>
          <p:nvPr/>
        </p:nvSpPr>
        <p:spPr>
          <a:xfrm flipV="1">
            <a:off x="6165720" y="2604650"/>
            <a:ext cx="1979640" cy="85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32"/>
          <p:cNvSpPr/>
          <p:nvPr/>
        </p:nvSpPr>
        <p:spPr>
          <a:xfrm>
            <a:off x="8603280" y="2494080"/>
            <a:ext cx="1293840" cy="27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33"/>
          <p:cNvSpPr/>
          <p:nvPr/>
        </p:nvSpPr>
        <p:spPr>
          <a:xfrm flipV="1">
            <a:off x="8603280" y="2754945"/>
            <a:ext cx="1293840" cy="31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4"/>
          <p:cNvSpPr/>
          <p:nvPr/>
        </p:nvSpPr>
        <p:spPr>
          <a:xfrm>
            <a:off x="10355040" y="2770200"/>
            <a:ext cx="597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4" name="Formula 35"/>
              <p:cNvSpPr txBox="1"/>
              <p:nvPr/>
            </p:nvSpPr>
            <p:spPr>
              <a:xfrm>
                <a:off x="10953000" y="2554920"/>
                <a:ext cx="4784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745" name="CustomShape 36"/>
              <p:cNvSpPr/>
              <p:nvPr/>
            </p:nvSpPr>
            <p:spPr>
              <a:xfrm>
                <a:off x="10953000" y="2554920"/>
                <a:ext cx="478440" cy="4302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746" name="Picture 166"/>
          <p:cNvPicPr/>
          <p:nvPr/>
        </p:nvPicPr>
        <p:blipFill>
          <a:blip r:embed="rId5"/>
          <a:stretch>
            <a:fillRect/>
          </a:stretch>
        </p:blipFill>
        <p:spPr>
          <a:xfrm>
            <a:off x="382680" y="1753200"/>
            <a:ext cx="1865520" cy="1819800"/>
          </a:xfrm>
          <a:prstGeom prst="rect">
            <a:avLst/>
          </a:prstGeom>
          <a:ln>
            <a:noFill/>
          </a:ln>
        </p:spPr>
      </p:pic>
      <p:pic>
        <p:nvPicPr>
          <p:cNvPr id="747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345960" y="1683360"/>
            <a:ext cx="1912320" cy="1896840"/>
          </a:xfrm>
          <a:prstGeom prst="rect">
            <a:avLst/>
          </a:prstGeom>
          <a:ln>
            <a:noFill/>
          </a:ln>
        </p:spPr>
      </p:pic>
      <p:pic>
        <p:nvPicPr>
          <p:cNvPr id="749" name="Object 2"/>
          <p:cNvPicPr/>
          <p:nvPr/>
        </p:nvPicPr>
        <p:blipFill>
          <a:blip r:embed="rId7"/>
          <a:stretch>
            <a:fillRect/>
          </a:stretch>
        </p:blipFill>
        <p:spPr>
          <a:xfrm>
            <a:off x="2608200" y="4059360"/>
            <a:ext cx="2062800" cy="16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Line 1"/>
          <p:cNvSpPr/>
          <p:nvPr/>
        </p:nvSpPr>
        <p:spPr>
          <a:xfrm>
            <a:off x="2360160" y="3475080"/>
            <a:ext cx="7441920" cy="360"/>
          </a:xfrm>
          <a:prstGeom prst="line">
            <a:avLst/>
          </a:prstGeom>
          <a:ln w="190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51" name="CustomShape 2"/>
          <p:cNvSpPr/>
          <p:nvPr/>
        </p:nvSpPr>
        <p:spPr>
          <a:xfrm>
            <a:off x="286560" y="1135440"/>
            <a:ext cx="1161720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Back to </a:t>
            </a:r>
            <a:r>
              <a:rPr lang="en-US" sz="60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Basics of Neural Network Programming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752" name="CustomShape 3"/>
          <p:cNvSpPr/>
          <p:nvPr/>
        </p:nvSpPr>
        <p:spPr>
          <a:xfrm>
            <a:off x="3683520" y="3906720"/>
            <a:ext cx="42422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Vectorization</a:t>
            </a: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What is vectorization?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754" name="Ink 2"/>
          <p:cNvPicPr/>
          <p:nvPr/>
        </p:nvPicPr>
        <p:blipFill>
          <a:blip r:embed="rId1"/>
          <a:stretch>
            <a:fillRect/>
          </a:stretch>
        </p:blipFill>
        <p:spPr>
          <a:xfrm>
            <a:off x="985680" y="922680"/>
            <a:ext cx="9581760" cy="5181480"/>
          </a:xfrm>
          <a:prstGeom prst="rect">
            <a:avLst/>
          </a:prstGeom>
          <a:ln>
            <a:noFill/>
          </a:ln>
        </p:spPr>
      </p:pic>
      <p:pic>
        <p:nvPicPr>
          <p:cNvPr id="755" name="Ink 3"/>
          <p:cNvPicPr/>
          <p:nvPr/>
        </p:nvPicPr>
        <p:blipFill>
          <a:blip r:embed="rId2"/>
          <a:stretch>
            <a:fillRect/>
          </a:stretch>
        </p:blipFill>
        <p:spPr>
          <a:xfrm>
            <a:off x="6273720" y="3753000"/>
            <a:ext cx="5581440" cy="219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programming guideline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57" name="CustomShape 2"/>
          <p:cNvSpPr/>
          <p:nvPr/>
        </p:nvSpPr>
        <p:spPr>
          <a:xfrm>
            <a:off x="852120" y="1734480"/>
            <a:ext cx="84531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Whenever possible, avoid explicit for-loops.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758" name="Ink 2"/>
          <p:cNvPicPr/>
          <p:nvPr/>
        </p:nvPicPr>
        <p:blipFill>
          <a:blip r:embed="rId1"/>
          <a:stretch>
            <a:fillRect/>
          </a:stretch>
        </p:blipFill>
        <p:spPr>
          <a:xfrm>
            <a:off x="1809720" y="2413080"/>
            <a:ext cx="8584920" cy="376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Vectors and matrix valued functions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60" name="CustomShape 2"/>
          <p:cNvSpPr/>
          <p:nvPr/>
        </p:nvSpPr>
        <p:spPr>
          <a:xfrm>
            <a:off x="749880" y="1508400"/>
            <a:ext cx="114415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Say you need to apply the exponential operation on every element of a matrix/vector.</a:t>
            </a:r>
            <a:endParaRPr lang="en-US" sz="2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1" name="Formula 3"/>
              <p:cNvSpPr txBox="1"/>
              <p:nvPr/>
            </p:nvSpPr>
            <p:spPr>
              <a:xfrm>
                <a:off x="749880" y="2569320"/>
                <a:ext cx="1992240" cy="139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𝑣</m:t>
                    </m:r>
                    <m:r>
                      <m:t>=</m:t>
                    </m:r>
                    <m:d>
                      <m:dPr>
                        <m:begChr m:val="["/>
                        <m:endChr m:val="]"/>
                      </m:dPr>
                      <m:e>
                        <m:m>
                          <m:mr>
                            <m:e>
                              <m:sSub>
                                <m:e>
                                  <m:r>
                                    <m:t>𝑣</m:t>
                                  </m:r>
                                </m:e>
                                <m:sub>
                                  <m: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e>
                                  <m:r>
                                    <m:t>𝑣</m:t>
                                  </m:r>
                                </m:e>
                                <m:sub>
                                  <m: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762" name="CustomShape 4"/>
              <p:cNvSpPr/>
              <p:nvPr/>
            </p:nvSpPr>
            <p:spPr>
              <a:xfrm>
                <a:off x="749880" y="2569320"/>
                <a:ext cx="1992240" cy="13960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763" name="CustomShape 5"/>
          <p:cNvSpPr/>
          <p:nvPr/>
        </p:nvSpPr>
        <p:spPr>
          <a:xfrm>
            <a:off x="1608480" y="5607720"/>
            <a:ext cx="42346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70C0"/>
                </a:solidFill>
                <a:latin typeface="Courier New" panose="02070309020205020404"/>
                <a:ea typeface="Courier New" panose="02070309020205020404"/>
              </a:rPr>
              <a:t>u[i]=math.exp(v[i])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764" name="CustomShape 6"/>
          <p:cNvSpPr/>
          <p:nvPr/>
        </p:nvSpPr>
        <p:spPr>
          <a:xfrm>
            <a:off x="749880" y="4561200"/>
            <a:ext cx="46465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70C0"/>
                </a:solidFill>
                <a:latin typeface="Courier New" panose="02070309020205020404"/>
                <a:ea typeface="Courier New" panose="02070309020205020404"/>
              </a:rPr>
              <a:t>u = np.zeros((n,1))</a:t>
            </a:r>
            <a:r>
              <a:rPr lang="en-US" sz="2800" b="0" strike="noStrike" spc="-1">
                <a:solidFill>
                  <a:srgbClr val="0070C0"/>
                </a:solidFill>
                <a:latin typeface="Century Schoolbook"/>
                <a:ea typeface="Century Schoolbook"/>
              </a:rPr>
              <a:t>	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765" name="CustomShape 7"/>
          <p:cNvSpPr/>
          <p:nvPr/>
        </p:nvSpPr>
        <p:spPr>
          <a:xfrm>
            <a:off x="764280" y="5084280"/>
            <a:ext cx="4021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70C0"/>
                </a:solidFill>
                <a:latin typeface="Courier New" panose="02070309020205020404"/>
                <a:ea typeface="Courier New" panose="02070309020205020404"/>
              </a:rPr>
              <a:t>for i in range(n):</a:t>
            </a:r>
            <a:endParaRPr lang="en-US" sz="2800" b="0" strike="noStrike" spc="-1">
              <a:latin typeface="Arial" panose="020B0604020202020204"/>
            </a:endParaRPr>
          </a:p>
        </p:txBody>
      </p:sp>
      <p:pic>
        <p:nvPicPr>
          <p:cNvPr id="766" name="Ink 2"/>
          <p:cNvPicPr/>
          <p:nvPr/>
        </p:nvPicPr>
        <p:blipFill>
          <a:blip r:embed="rId2"/>
          <a:stretch>
            <a:fillRect/>
          </a:stretch>
        </p:blipFill>
        <p:spPr>
          <a:xfrm>
            <a:off x="431640" y="2425680"/>
            <a:ext cx="9753480" cy="380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Ink 19"/>
          <p:cNvPicPr/>
          <p:nvPr/>
        </p:nvPicPr>
        <p:blipFill>
          <a:blip r:embed="rId1"/>
          <a:stretch>
            <a:fillRect/>
          </a:stretch>
        </p:blipFill>
        <p:spPr>
          <a:xfrm>
            <a:off x="1339920" y="1115280"/>
            <a:ext cx="10038960" cy="5212800"/>
          </a:xfrm>
          <a:prstGeom prst="rect">
            <a:avLst/>
          </a:prstGeom>
          <a:ln>
            <a:noFill/>
          </a:ln>
        </p:spPr>
      </p:pic>
      <p:sp>
        <p:nvSpPr>
          <p:cNvPr id="769" name="CustomShape 1"/>
          <p:cNvSpPr/>
          <p:nvPr/>
        </p:nvSpPr>
        <p:spPr>
          <a:xfrm>
            <a:off x="290160" y="0"/>
            <a:ext cx="11900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What happens if you initialize weights to zero? 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0" name="Formula 2"/>
              <p:cNvSpPr txBox="1"/>
              <p:nvPr/>
            </p:nvSpPr>
            <p:spPr>
              <a:xfrm>
                <a:off x="2788920" y="1485000"/>
                <a:ext cx="73152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771" name="CustomShape 3"/>
              <p:cNvSpPr/>
              <p:nvPr/>
            </p:nvSpPr>
            <p:spPr>
              <a:xfrm>
                <a:off x="2788920" y="1485000"/>
                <a:ext cx="731520" cy="554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772" name="CustomShape 4"/>
          <p:cNvSpPr/>
          <p:nvPr/>
        </p:nvSpPr>
        <p:spPr>
          <a:xfrm>
            <a:off x="2880720" y="1474920"/>
            <a:ext cx="547920" cy="5482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73" name="CustomShape 5"/>
          <p:cNvSpPr/>
          <p:nvPr/>
        </p:nvSpPr>
        <p:spPr>
          <a:xfrm>
            <a:off x="2880720" y="2661840"/>
            <a:ext cx="547920" cy="5482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4" name="Formula 6"/>
              <p:cNvSpPr txBox="1"/>
              <p:nvPr/>
            </p:nvSpPr>
            <p:spPr>
              <a:xfrm>
                <a:off x="1230840" y="1500840"/>
                <a:ext cx="61992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775" name="CustomShape 7"/>
              <p:cNvSpPr/>
              <p:nvPr/>
            </p:nvSpPr>
            <p:spPr>
              <a:xfrm>
                <a:off x="1230840" y="1500840"/>
                <a:ext cx="619920" cy="5223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6" name="Formula 8"/>
              <p:cNvSpPr txBox="1"/>
              <p:nvPr/>
            </p:nvSpPr>
            <p:spPr>
              <a:xfrm>
                <a:off x="2788920" y="2675520"/>
                <a:ext cx="731520" cy="57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777" name="CustomShape 9"/>
              <p:cNvSpPr/>
              <p:nvPr/>
            </p:nvSpPr>
            <p:spPr>
              <a:xfrm>
                <a:off x="2788920" y="2675520"/>
                <a:ext cx="731520" cy="5709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8" name="Formula 10"/>
              <p:cNvSpPr txBox="1"/>
              <p:nvPr/>
            </p:nvSpPr>
            <p:spPr>
              <a:xfrm>
                <a:off x="1230840" y="2698920"/>
                <a:ext cx="61992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779" name="CustomShape 11"/>
              <p:cNvSpPr/>
              <p:nvPr/>
            </p:nvSpPr>
            <p:spPr>
              <a:xfrm>
                <a:off x="1230840" y="2698920"/>
                <a:ext cx="619920" cy="5223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780" name="CustomShape 12"/>
          <p:cNvSpPr/>
          <p:nvPr/>
        </p:nvSpPr>
        <p:spPr>
          <a:xfrm>
            <a:off x="4537080" y="2068560"/>
            <a:ext cx="547920" cy="54792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1" name="CustomShape 13"/>
          <p:cNvSpPr/>
          <p:nvPr/>
        </p:nvSpPr>
        <p:spPr>
          <a:xfrm flipV="1">
            <a:off x="1851480" y="1724040"/>
            <a:ext cx="1028520" cy="1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2" name="CustomShape 14"/>
          <p:cNvSpPr/>
          <p:nvPr/>
        </p:nvSpPr>
        <p:spPr>
          <a:xfrm flipV="1">
            <a:off x="1851480" y="2888640"/>
            <a:ext cx="1028520" cy="2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3" name="CustomShape 15"/>
          <p:cNvSpPr/>
          <p:nvPr/>
        </p:nvSpPr>
        <p:spPr>
          <a:xfrm flipV="1">
            <a:off x="3429360" y="2344045"/>
            <a:ext cx="1107000" cy="59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4" name="CustomShape 16"/>
          <p:cNvSpPr/>
          <p:nvPr/>
        </p:nvSpPr>
        <p:spPr>
          <a:xfrm>
            <a:off x="1851480" y="1762560"/>
            <a:ext cx="1108800" cy="97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5" name="CustomShape 17"/>
          <p:cNvSpPr/>
          <p:nvPr/>
        </p:nvSpPr>
        <p:spPr>
          <a:xfrm flipV="1">
            <a:off x="1851480" y="1744515"/>
            <a:ext cx="1108800" cy="101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3429360" y="1749600"/>
            <a:ext cx="1107000" cy="59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7" name="CustomShape 19"/>
          <p:cNvSpPr/>
          <p:nvPr/>
        </p:nvSpPr>
        <p:spPr>
          <a:xfrm>
            <a:off x="5090760" y="2342880"/>
            <a:ext cx="956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8" name="Formula 20"/>
              <p:cNvSpPr txBox="1"/>
              <p:nvPr/>
            </p:nvSpPr>
            <p:spPr>
              <a:xfrm>
                <a:off x="6145920" y="2127600"/>
                <a:ext cx="2876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789" name="CustomShape 21"/>
              <p:cNvSpPr/>
              <p:nvPr/>
            </p:nvSpPr>
            <p:spPr>
              <a:xfrm>
                <a:off x="6145920" y="2127600"/>
                <a:ext cx="287640" cy="4302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0" name="Formula 22"/>
              <p:cNvSpPr txBox="1"/>
              <p:nvPr/>
            </p:nvSpPr>
            <p:spPr>
              <a:xfrm>
                <a:off x="4444920" y="2077200"/>
                <a:ext cx="731520" cy="57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791" name="CustomShape 23"/>
              <p:cNvSpPr/>
              <p:nvPr/>
            </p:nvSpPr>
            <p:spPr>
              <a:xfrm>
                <a:off x="4444920" y="2077200"/>
                <a:ext cx="731520" cy="5709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7" name="CustomShape 1"/>
          <p:cNvSpPr/>
          <p:nvPr/>
        </p:nvSpPr>
        <p:spPr>
          <a:xfrm>
            <a:off x="2685960" y="891360"/>
            <a:ext cx="727740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One hidden layer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Neural Network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768" name="CustomShape 2"/>
          <p:cNvSpPr/>
          <p:nvPr/>
        </p:nvSpPr>
        <p:spPr>
          <a:xfrm>
            <a:off x="2734200" y="3407760"/>
            <a:ext cx="672768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Random Initialization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Ink 1"/>
          <p:cNvPicPr/>
          <p:nvPr/>
        </p:nvPicPr>
        <p:blipFill>
          <a:blip r:embed="rId1"/>
          <a:stretch>
            <a:fillRect/>
          </a:stretch>
        </p:blipFill>
        <p:spPr>
          <a:xfrm>
            <a:off x="1351795" y="1324700"/>
            <a:ext cx="10401120" cy="4819320"/>
          </a:xfrm>
          <a:prstGeom prst="rect">
            <a:avLst/>
          </a:prstGeom>
          <a:ln>
            <a:noFill/>
          </a:ln>
        </p:spPr>
      </p:pic>
      <p:sp>
        <p:nvSpPr>
          <p:cNvPr id="793" name="CustomShape 1"/>
          <p:cNvSpPr/>
          <p:nvPr/>
        </p:nvSpPr>
        <p:spPr>
          <a:xfrm>
            <a:off x="339670" y="0"/>
            <a:ext cx="11900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Random initialization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4" name="Formula 2"/>
              <p:cNvSpPr txBox="1"/>
              <p:nvPr/>
            </p:nvSpPr>
            <p:spPr>
              <a:xfrm>
                <a:off x="2788920" y="1485000"/>
                <a:ext cx="73152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795" name="CustomShape 3"/>
              <p:cNvSpPr/>
              <p:nvPr/>
            </p:nvSpPr>
            <p:spPr>
              <a:xfrm>
                <a:off x="2788920" y="1485000"/>
                <a:ext cx="731520" cy="5544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796" name="CustomShape 4"/>
          <p:cNvSpPr/>
          <p:nvPr/>
        </p:nvSpPr>
        <p:spPr>
          <a:xfrm>
            <a:off x="2880720" y="1474920"/>
            <a:ext cx="547920" cy="5482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97" name="CustomShape 5"/>
          <p:cNvSpPr/>
          <p:nvPr/>
        </p:nvSpPr>
        <p:spPr>
          <a:xfrm>
            <a:off x="2880720" y="2661840"/>
            <a:ext cx="547920" cy="5482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8" name="Formula 6"/>
              <p:cNvSpPr txBox="1"/>
              <p:nvPr/>
            </p:nvSpPr>
            <p:spPr>
              <a:xfrm>
                <a:off x="1230840" y="1500840"/>
                <a:ext cx="61992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799" name="CustomShape 7"/>
              <p:cNvSpPr/>
              <p:nvPr/>
            </p:nvSpPr>
            <p:spPr>
              <a:xfrm>
                <a:off x="1230840" y="1500840"/>
                <a:ext cx="619920" cy="5223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0" name="Formula 8"/>
              <p:cNvSpPr txBox="1"/>
              <p:nvPr/>
            </p:nvSpPr>
            <p:spPr>
              <a:xfrm>
                <a:off x="2788920" y="2675520"/>
                <a:ext cx="731520" cy="57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801" name="CustomShape 9"/>
              <p:cNvSpPr/>
              <p:nvPr/>
            </p:nvSpPr>
            <p:spPr>
              <a:xfrm>
                <a:off x="2788920" y="2675520"/>
                <a:ext cx="731520" cy="5709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2" name="Formula 10"/>
              <p:cNvSpPr txBox="1"/>
              <p:nvPr/>
            </p:nvSpPr>
            <p:spPr>
              <a:xfrm>
                <a:off x="1230840" y="2698920"/>
                <a:ext cx="61992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803" name="CustomShape 11"/>
              <p:cNvSpPr/>
              <p:nvPr/>
            </p:nvSpPr>
            <p:spPr>
              <a:xfrm>
                <a:off x="1230840" y="2698920"/>
                <a:ext cx="619920" cy="5223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804" name="CustomShape 12"/>
          <p:cNvSpPr/>
          <p:nvPr/>
        </p:nvSpPr>
        <p:spPr>
          <a:xfrm>
            <a:off x="4537080" y="2068560"/>
            <a:ext cx="547920" cy="54792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5" name="CustomShape 13"/>
          <p:cNvSpPr/>
          <p:nvPr/>
        </p:nvSpPr>
        <p:spPr>
          <a:xfrm flipV="1">
            <a:off x="1851480" y="1724040"/>
            <a:ext cx="1028520" cy="1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6" name="CustomShape 14"/>
          <p:cNvSpPr/>
          <p:nvPr/>
        </p:nvSpPr>
        <p:spPr>
          <a:xfrm flipV="1">
            <a:off x="1851480" y="2888640"/>
            <a:ext cx="1028520" cy="2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7" name="CustomShape 15"/>
          <p:cNvSpPr/>
          <p:nvPr/>
        </p:nvSpPr>
        <p:spPr>
          <a:xfrm flipV="1">
            <a:off x="3429360" y="2319280"/>
            <a:ext cx="1107000" cy="59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8" name="CustomShape 16"/>
          <p:cNvSpPr/>
          <p:nvPr/>
        </p:nvSpPr>
        <p:spPr>
          <a:xfrm>
            <a:off x="1851480" y="1762560"/>
            <a:ext cx="1108800" cy="97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9" name="CustomShape 17"/>
          <p:cNvSpPr/>
          <p:nvPr/>
        </p:nvSpPr>
        <p:spPr>
          <a:xfrm flipV="1">
            <a:off x="1772105" y="1834685"/>
            <a:ext cx="1108800" cy="101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10" name="CustomShape 18"/>
          <p:cNvSpPr/>
          <p:nvPr/>
        </p:nvSpPr>
        <p:spPr>
          <a:xfrm>
            <a:off x="3429360" y="1749600"/>
            <a:ext cx="1107000" cy="59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11" name="CustomShape 19"/>
          <p:cNvSpPr/>
          <p:nvPr/>
        </p:nvSpPr>
        <p:spPr>
          <a:xfrm>
            <a:off x="5090760" y="2342880"/>
            <a:ext cx="956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2" name="Formula 20"/>
              <p:cNvSpPr txBox="1"/>
              <p:nvPr/>
            </p:nvSpPr>
            <p:spPr>
              <a:xfrm>
                <a:off x="6145920" y="2127600"/>
                <a:ext cx="2876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813" name="CustomShape 21"/>
              <p:cNvSpPr/>
              <p:nvPr/>
            </p:nvSpPr>
            <p:spPr>
              <a:xfrm>
                <a:off x="6145920" y="2127600"/>
                <a:ext cx="287640" cy="4302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4" name="Formula 22"/>
              <p:cNvSpPr txBox="1"/>
              <p:nvPr/>
            </p:nvSpPr>
            <p:spPr>
              <a:xfrm>
                <a:off x="4444920" y="2077200"/>
                <a:ext cx="731520" cy="57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815" name="CustomShape 23"/>
              <p:cNvSpPr/>
              <p:nvPr/>
            </p:nvSpPr>
            <p:spPr>
              <a:xfrm>
                <a:off x="4444920" y="2077200"/>
                <a:ext cx="731520" cy="5709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-2520" y="5040"/>
            <a:ext cx="12215880" cy="686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7" name="CustomShape 1"/>
          <p:cNvSpPr/>
          <p:nvPr/>
        </p:nvSpPr>
        <p:spPr>
          <a:xfrm>
            <a:off x="2459160" y="3652200"/>
            <a:ext cx="736776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How do I get my matrix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dimensions right ?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818" name="CustomShape 2"/>
          <p:cNvSpPr/>
          <p:nvPr/>
        </p:nvSpPr>
        <p:spPr>
          <a:xfrm>
            <a:off x="1904400" y="725040"/>
            <a:ext cx="88621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Answering the</a:t>
            </a:r>
            <a:r>
              <a:rPr lang="en-US" sz="4800" b="0" strike="noStrike" spc="-1">
                <a:solidFill>
                  <a:srgbClr val="808080"/>
                </a:solidFill>
                <a:latin typeface="Calibri"/>
                <a:ea typeface="DejaVu Sans" panose="020B0603030804020204"/>
              </a:rPr>
              <a:t> First Big Question.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0" y="-230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Parameters  and 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20" name="CustomShape 2"/>
          <p:cNvSpPr/>
          <p:nvPr/>
        </p:nvSpPr>
        <p:spPr>
          <a:xfrm>
            <a:off x="0" y="-230040"/>
            <a:ext cx="10514880" cy="1324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latin typeface="Calibri Light"/>
              </a:rPr>
              <a:t> 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21" name="CustomShape 3"/>
          <p:cNvSpPr/>
          <p:nvPr/>
        </p:nvSpPr>
        <p:spPr>
          <a:xfrm>
            <a:off x="6571800" y="1617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4"/>
          <p:cNvSpPr/>
          <p:nvPr/>
        </p:nvSpPr>
        <p:spPr>
          <a:xfrm>
            <a:off x="6556320" y="2094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5"/>
          <p:cNvSpPr/>
          <p:nvPr/>
        </p:nvSpPr>
        <p:spPr>
          <a:xfrm>
            <a:off x="4798440" y="13683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6"/>
          <p:cNvSpPr/>
          <p:nvPr/>
        </p:nvSpPr>
        <p:spPr>
          <a:xfrm>
            <a:off x="4798440" y="186480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7"/>
          <p:cNvSpPr/>
          <p:nvPr/>
        </p:nvSpPr>
        <p:spPr>
          <a:xfrm>
            <a:off x="4798440" y="23608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8"/>
          <p:cNvSpPr/>
          <p:nvPr/>
        </p:nvSpPr>
        <p:spPr>
          <a:xfrm>
            <a:off x="4798440" y="8722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9"/>
          <p:cNvSpPr/>
          <p:nvPr/>
        </p:nvSpPr>
        <p:spPr>
          <a:xfrm>
            <a:off x="6842520" y="1731600"/>
            <a:ext cx="591840" cy="23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0"/>
          <p:cNvSpPr/>
          <p:nvPr/>
        </p:nvSpPr>
        <p:spPr>
          <a:xfrm>
            <a:off x="7435080" y="185724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1"/>
          <p:cNvSpPr/>
          <p:nvPr/>
        </p:nvSpPr>
        <p:spPr>
          <a:xfrm flipV="1">
            <a:off x="6826680" y="1499400"/>
            <a:ext cx="60732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2"/>
          <p:cNvSpPr/>
          <p:nvPr/>
        </p:nvSpPr>
        <p:spPr>
          <a:xfrm>
            <a:off x="7705800" y="1972080"/>
            <a:ext cx="4233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1" name="Formula 13"/>
              <p:cNvSpPr txBox="1"/>
              <p:nvPr/>
            </p:nvSpPr>
            <p:spPr>
              <a:xfrm>
                <a:off x="8129880" y="1775520"/>
                <a:ext cx="367560" cy="30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832" name="CustomShape 14"/>
              <p:cNvSpPr/>
              <p:nvPr/>
            </p:nvSpPr>
            <p:spPr>
              <a:xfrm>
                <a:off x="8129880" y="1775520"/>
                <a:ext cx="367560" cy="307080"/>
              </a:xfrm>
              <a:prstGeom prst="rect">
                <a:avLst/>
              </a:prstGeom>
              <a:blipFill rotWithShape="1">
                <a:blip r:embed="rId2"/>
                <a:stretch>
                  <a:fillRect t="-21468" r="-66568" b="-2338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833" name="CustomShape 15"/>
          <p:cNvSpPr/>
          <p:nvPr/>
        </p:nvSpPr>
        <p:spPr>
          <a:xfrm flipV="1">
            <a:off x="4190400" y="-468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6"/>
          <p:cNvSpPr/>
          <p:nvPr/>
        </p:nvSpPr>
        <p:spPr>
          <a:xfrm>
            <a:off x="4190400" y="1483200"/>
            <a:ext cx="60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7"/>
          <p:cNvSpPr/>
          <p:nvPr/>
        </p:nvSpPr>
        <p:spPr>
          <a:xfrm>
            <a:off x="4190400" y="148320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18"/>
          <p:cNvSpPr/>
          <p:nvPr/>
        </p:nvSpPr>
        <p:spPr>
          <a:xfrm>
            <a:off x="4190400" y="148320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19"/>
          <p:cNvSpPr/>
          <p:nvPr/>
        </p:nvSpPr>
        <p:spPr>
          <a:xfrm flipV="1">
            <a:off x="4190400" y="-99684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0"/>
          <p:cNvSpPr/>
          <p:nvPr/>
        </p:nvSpPr>
        <p:spPr>
          <a:xfrm flipV="1">
            <a:off x="4190400" y="49140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21"/>
          <p:cNvSpPr/>
          <p:nvPr/>
        </p:nvSpPr>
        <p:spPr>
          <a:xfrm>
            <a:off x="4190400" y="1979280"/>
            <a:ext cx="60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2"/>
          <p:cNvSpPr/>
          <p:nvPr/>
        </p:nvSpPr>
        <p:spPr>
          <a:xfrm>
            <a:off x="4190400" y="197928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3"/>
          <p:cNvSpPr/>
          <p:nvPr/>
        </p:nvSpPr>
        <p:spPr>
          <a:xfrm flipV="1">
            <a:off x="4190400" y="2473200"/>
            <a:ext cx="60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24"/>
          <p:cNvSpPr/>
          <p:nvPr/>
        </p:nvSpPr>
        <p:spPr>
          <a:xfrm flipV="1">
            <a:off x="4190400" y="98748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5"/>
          <p:cNvSpPr/>
          <p:nvPr/>
        </p:nvSpPr>
        <p:spPr>
          <a:xfrm flipV="1">
            <a:off x="4190400" y="-50076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6"/>
          <p:cNvSpPr/>
          <p:nvPr/>
        </p:nvSpPr>
        <p:spPr>
          <a:xfrm flipV="1">
            <a:off x="4190400" y="-1989720"/>
            <a:ext cx="607320" cy="148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7"/>
          <p:cNvSpPr/>
          <p:nvPr/>
        </p:nvSpPr>
        <p:spPr>
          <a:xfrm>
            <a:off x="4798440" y="28569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28"/>
          <p:cNvSpPr/>
          <p:nvPr/>
        </p:nvSpPr>
        <p:spPr>
          <a:xfrm>
            <a:off x="4190400" y="247536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29"/>
          <p:cNvSpPr/>
          <p:nvPr/>
        </p:nvSpPr>
        <p:spPr>
          <a:xfrm>
            <a:off x="4190400" y="197928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30"/>
          <p:cNvSpPr/>
          <p:nvPr/>
        </p:nvSpPr>
        <p:spPr>
          <a:xfrm>
            <a:off x="4190400" y="1483200"/>
            <a:ext cx="607320" cy="148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31"/>
          <p:cNvSpPr/>
          <p:nvPr/>
        </p:nvSpPr>
        <p:spPr>
          <a:xfrm>
            <a:off x="5677200" y="1617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32"/>
          <p:cNvSpPr/>
          <p:nvPr/>
        </p:nvSpPr>
        <p:spPr>
          <a:xfrm>
            <a:off x="5677200" y="209484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33"/>
          <p:cNvSpPr/>
          <p:nvPr/>
        </p:nvSpPr>
        <p:spPr>
          <a:xfrm>
            <a:off x="5677200" y="113904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34"/>
          <p:cNvSpPr/>
          <p:nvPr/>
        </p:nvSpPr>
        <p:spPr>
          <a:xfrm>
            <a:off x="5677200" y="25725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35"/>
          <p:cNvSpPr/>
          <p:nvPr/>
        </p:nvSpPr>
        <p:spPr>
          <a:xfrm>
            <a:off x="5069160" y="987120"/>
            <a:ext cx="60732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36"/>
          <p:cNvSpPr/>
          <p:nvPr/>
        </p:nvSpPr>
        <p:spPr>
          <a:xfrm>
            <a:off x="5069160" y="1483200"/>
            <a:ext cx="607320" cy="247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37"/>
          <p:cNvSpPr/>
          <p:nvPr/>
        </p:nvSpPr>
        <p:spPr>
          <a:xfrm>
            <a:off x="5069160" y="2475360"/>
            <a:ext cx="607320" cy="21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38"/>
          <p:cNvSpPr/>
          <p:nvPr/>
        </p:nvSpPr>
        <p:spPr>
          <a:xfrm>
            <a:off x="5069160" y="1979280"/>
            <a:ext cx="607320" cy="22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39"/>
          <p:cNvSpPr/>
          <p:nvPr/>
        </p:nvSpPr>
        <p:spPr>
          <a:xfrm flipV="1">
            <a:off x="5069160" y="1677600"/>
            <a:ext cx="607320" cy="26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40"/>
          <p:cNvSpPr/>
          <p:nvPr/>
        </p:nvSpPr>
        <p:spPr>
          <a:xfrm flipV="1">
            <a:off x="5069160" y="2118960"/>
            <a:ext cx="607320" cy="28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41"/>
          <p:cNvSpPr/>
          <p:nvPr/>
        </p:nvSpPr>
        <p:spPr>
          <a:xfrm flipV="1">
            <a:off x="5069160" y="795600"/>
            <a:ext cx="607320" cy="228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42"/>
          <p:cNvSpPr/>
          <p:nvPr/>
        </p:nvSpPr>
        <p:spPr>
          <a:xfrm flipV="1">
            <a:off x="5069160" y="685440"/>
            <a:ext cx="60732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43"/>
          <p:cNvSpPr/>
          <p:nvPr/>
        </p:nvSpPr>
        <p:spPr>
          <a:xfrm>
            <a:off x="5069160" y="1979280"/>
            <a:ext cx="607320" cy="70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44"/>
          <p:cNvSpPr/>
          <p:nvPr/>
        </p:nvSpPr>
        <p:spPr>
          <a:xfrm>
            <a:off x="5069160" y="1483200"/>
            <a:ext cx="607320" cy="120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45"/>
          <p:cNvSpPr/>
          <p:nvPr/>
        </p:nvSpPr>
        <p:spPr>
          <a:xfrm>
            <a:off x="5069160" y="987120"/>
            <a:ext cx="607320" cy="1699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46"/>
          <p:cNvSpPr/>
          <p:nvPr/>
        </p:nvSpPr>
        <p:spPr>
          <a:xfrm>
            <a:off x="5069160" y="987120"/>
            <a:ext cx="607320" cy="122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47"/>
          <p:cNvSpPr/>
          <p:nvPr/>
        </p:nvSpPr>
        <p:spPr>
          <a:xfrm flipV="1">
            <a:off x="5069160" y="-747720"/>
            <a:ext cx="607320" cy="123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48"/>
          <p:cNvSpPr/>
          <p:nvPr/>
        </p:nvSpPr>
        <p:spPr>
          <a:xfrm flipV="1">
            <a:off x="5069160" y="-2181600"/>
            <a:ext cx="607320" cy="171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49"/>
          <p:cNvSpPr/>
          <p:nvPr/>
        </p:nvSpPr>
        <p:spPr>
          <a:xfrm flipV="1">
            <a:off x="5069160" y="-747720"/>
            <a:ext cx="607320" cy="123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50"/>
          <p:cNvSpPr/>
          <p:nvPr/>
        </p:nvSpPr>
        <p:spPr>
          <a:xfrm flipV="1">
            <a:off x="5069160" y="-1189440"/>
            <a:ext cx="607320" cy="1221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51"/>
          <p:cNvSpPr/>
          <p:nvPr/>
        </p:nvSpPr>
        <p:spPr>
          <a:xfrm flipV="1">
            <a:off x="5069160" y="1236600"/>
            <a:ext cx="607320" cy="246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52"/>
          <p:cNvSpPr/>
          <p:nvPr/>
        </p:nvSpPr>
        <p:spPr>
          <a:xfrm flipV="1">
            <a:off x="5069160" y="-196560"/>
            <a:ext cx="607320" cy="72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53"/>
          <p:cNvSpPr/>
          <p:nvPr/>
        </p:nvSpPr>
        <p:spPr>
          <a:xfrm>
            <a:off x="5069160" y="1483200"/>
            <a:ext cx="607320" cy="72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54"/>
          <p:cNvSpPr/>
          <p:nvPr/>
        </p:nvSpPr>
        <p:spPr>
          <a:xfrm>
            <a:off x="5069160" y="987120"/>
            <a:ext cx="607320" cy="74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55"/>
          <p:cNvSpPr/>
          <p:nvPr/>
        </p:nvSpPr>
        <p:spPr>
          <a:xfrm>
            <a:off x="5947920" y="1253880"/>
            <a:ext cx="62316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56"/>
          <p:cNvSpPr/>
          <p:nvPr/>
        </p:nvSpPr>
        <p:spPr>
          <a:xfrm flipV="1">
            <a:off x="5947920" y="2206440"/>
            <a:ext cx="60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57"/>
          <p:cNvSpPr/>
          <p:nvPr/>
        </p:nvSpPr>
        <p:spPr>
          <a:xfrm flipV="1">
            <a:off x="5069160" y="244440"/>
            <a:ext cx="607320" cy="74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58"/>
          <p:cNvSpPr/>
          <p:nvPr/>
        </p:nvSpPr>
        <p:spPr>
          <a:xfrm flipV="1">
            <a:off x="5947920" y="-179640"/>
            <a:ext cx="623160" cy="955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59"/>
          <p:cNvSpPr/>
          <p:nvPr/>
        </p:nvSpPr>
        <p:spPr>
          <a:xfrm flipV="1">
            <a:off x="5947920" y="1251360"/>
            <a:ext cx="607320" cy="47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60"/>
          <p:cNvSpPr/>
          <p:nvPr/>
        </p:nvSpPr>
        <p:spPr>
          <a:xfrm flipV="1">
            <a:off x="5947920" y="-179640"/>
            <a:ext cx="623160" cy="955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61"/>
          <p:cNvSpPr/>
          <p:nvPr/>
        </p:nvSpPr>
        <p:spPr>
          <a:xfrm>
            <a:off x="5947920" y="1731600"/>
            <a:ext cx="607320" cy="47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62"/>
          <p:cNvSpPr/>
          <p:nvPr/>
        </p:nvSpPr>
        <p:spPr>
          <a:xfrm>
            <a:off x="5947920" y="1253880"/>
            <a:ext cx="607320" cy="95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63"/>
          <p:cNvSpPr/>
          <p:nvPr/>
        </p:nvSpPr>
        <p:spPr>
          <a:xfrm flipV="1">
            <a:off x="5947920" y="776520"/>
            <a:ext cx="62316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64"/>
          <p:cNvSpPr/>
          <p:nvPr/>
        </p:nvSpPr>
        <p:spPr>
          <a:xfrm>
            <a:off x="5947920" y="1731600"/>
            <a:ext cx="62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65"/>
          <p:cNvSpPr/>
          <p:nvPr/>
        </p:nvSpPr>
        <p:spPr>
          <a:xfrm>
            <a:off x="3919680" y="186480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66"/>
          <p:cNvSpPr/>
          <p:nvPr/>
        </p:nvSpPr>
        <p:spPr>
          <a:xfrm>
            <a:off x="3919680" y="13683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67"/>
          <p:cNvSpPr/>
          <p:nvPr/>
        </p:nvSpPr>
        <p:spPr>
          <a:xfrm>
            <a:off x="3919680" y="23608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6" name="Formula 68"/>
              <p:cNvSpPr txBox="1"/>
              <p:nvPr/>
            </p:nvSpPr>
            <p:spPr>
              <a:xfrm>
                <a:off x="3295800" y="1560240"/>
                <a:ext cx="352440" cy="39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887" name="CustomShape 69"/>
              <p:cNvSpPr/>
              <p:nvPr/>
            </p:nvSpPr>
            <p:spPr>
              <a:xfrm>
                <a:off x="3295800" y="1560240"/>
                <a:ext cx="352440" cy="399240"/>
              </a:xfrm>
              <a:prstGeom prst="rect">
                <a:avLst/>
              </a:prstGeom>
              <a:blipFill rotWithShape="1">
                <a:blip r:embed="rId3"/>
                <a:stretch>
                  <a:fillRect l="-12000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8" name="Formula 70"/>
              <p:cNvSpPr txBox="1"/>
              <p:nvPr/>
            </p:nvSpPr>
            <p:spPr>
              <a:xfrm>
                <a:off x="3296880" y="2057040"/>
                <a:ext cx="351360" cy="39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889" name="CustomShape 71"/>
              <p:cNvSpPr/>
              <p:nvPr/>
            </p:nvSpPr>
            <p:spPr>
              <a:xfrm>
                <a:off x="3296880" y="2057040"/>
                <a:ext cx="351360" cy="399240"/>
              </a:xfrm>
              <a:prstGeom prst="rect">
                <a:avLst/>
              </a:prstGeom>
              <a:blipFill rotWithShape="1">
                <a:blip r:embed="rId4"/>
                <a:stretch>
                  <a:fillRect l="-12000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890" name="CustomShape 72"/>
          <p:cNvSpPr/>
          <p:nvPr/>
        </p:nvSpPr>
        <p:spPr>
          <a:xfrm flipV="1">
            <a:off x="3648960" y="929880"/>
            <a:ext cx="270000" cy="27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73"/>
          <p:cNvSpPr/>
          <p:nvPr/>
        </p:nvSpPr>
        <p:spPr>
          <a:xfrm flipV="1">
            <a:off x="3648960" y="1423800"/>
            <a:ext cx="270000" cy="27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74"/>
          <p:cNvSpPr/>
          <p:nvPr/>
        </p:nvSpPr>
        <p:spPr>
          <a:xfrm>
            <a:off x="3648960" y="1760040"/>
            <a:ext cx="270000" cy="21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75"/>
          <p:cNvSpPr/>
          <p:nvPr/>
        </p:nvSpPr>
        <p:spPr>
          <a:xfrm>
            <a:off x="3648960" y="1760040"/>
            <a:ext cx="270000" cy="71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76"/>
          <p:cNvSpPr/>
          <p:nvPr/>
        </p:nvSpPr>
        <p:spPr>
          <a:xfrm flipV="1">
            <a:off x="3648960" y="-64440"/>
            <a:ext cx="270000" cy="77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77"/>
          <p:cNvSpPr/>
          <p:nvPr/>
        </p:nvSpPr>
        <p:spPr>
          <a:xfrm>
            <a:off x="3648960" y="2257200"/>
            <a:ext cx="270000" cy="21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6" name="Ink 8"/>
          <p:cNvPicPr/>
          <p:nvPr/>
        </p:nvPicPr>
        <p:blipFill>
          <a:blip r:embed="rId5"/>
          <a:stretch>
            <a:fillRect/>
          </a:stretch>
        </p:blipFill>
        <p:spPr>
          <a:xfrm>
            <a:off x="254160" y="520560"/>
            <a:ext cx="11854800" cy="615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0" y="-230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Vectorized implementation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98" name="CustomShape 2"/>
          <p:cNvSpPr/>
          <p:nvPr/>
        </p:nvSpPr>
        <p:spPr>
          <a:xfrm>
            <a:off x="6571800" y="1617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CustomShape 3"/>
          <p:cNvSpPr/>
          <p:nvPr/>
        </p:nvSpPr>
        <p:spPr>
          <a:xfrm>
            <a:off x="6556320" y="2094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6"/>
          <p:cNvSpPr/>
          <p:nvPr/>
        </p:nvSpPr>
        <p:spPr>
          <a:xfrm>
            <a:off x="4798440" y="23608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8"/>
          <p:cNvSpPr/>
          <p:nvPr/>
        </p:nvSpPr>
        <p:spPr>
          <a:xfrm>
            <a:off x="6842520" y="1731600"/>
            <a:ext cx="591840" cy="23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9"/>
          <p:cNvSpPr/>
          <p:nvPr/>
        </p:nvSpPr>
        <p:spPr>
          <a:xfrm>
            <a:off x="7435080" y="185724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10"/>
          <p:cNvSpPr/>
          <p:nvPr/>
        </p:nvSpPr>
        <p:spPr>
          <a:xfrm flipV="1">
            <a:off x="6826680" y="1499400"/>
            <a:ext cx="60732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11"/>
          <p:cNvSpPr/>
          <p:nvPr/>
        </p:nvSpPr>
        <p:spPr>
          <a:xfrm>
            <a:off x="7705800" y="1972080"/>
            <a:ext cx="4233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8" name="Formula 12"/>
              <p:cNvSpPr txBox="1"/>
              <p:nvPr/>
            </p:nvSpPr>
            <p:spPr>
              <a:xfrm>
                <a:off x="8129880" y="1775520"/>
                <a:ext cx="367560" cy="30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909" name="CustomShape 13"/>
              <p:cNvSpPr/>
              <p:nvPr/>
            </p:nvSpPr>
            <p:spPr>
              <a:xfrm>
                <a:off x="8129880" y="1775520"/>
                <a:ext cx="367560" cy="307080"/>
              </a:xfrm>
              <a:prstGeom prst="rect">
                <a:avLst/>
              </a:prstGeom>
              <a:blipFill rotWithShape="1">
                <a:blip r:embed="rId1"/>
                <a:stretch>
                  <a:fillRect t="-21468" r="-66568" b="-2338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921" name="CustomShape 25"/>
          <p:cNvSpPr/>
          <p:nvPr/>
        </p:nvSpPr>
        <p:spPr>
          <a:xfrm flipV="1">
            <a:off x="4190400" y="-1989720"/>
            <a:ext cx="607320" cy="148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6"/>
          <p:cNvSpPr/>
          <p:nvPr/>
        </p:nvSpPr>
        <p:spPr>
          <a:xfrm>
            <a:off x="4798440" y="28569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27"/>
          <p:cNvSpPr/>
          <p:nvPr/>
        </p:nvSpPr>
        <p:spPr>
          <a:xfrm>
            <a:off x="4190400" y="247536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28"/>
          <p:cNvSpPr/>
          <p:nvPr/>
        </p:nvSpPr>
        <p:spPr>
          <a:xfrm>
            <a:off x="4190400" y="197928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29"/>
          <p:cNvSpPr/>
          <p:nvPr/>
        </p:nvSpPr>
        <p:spPr>
          <a:xfrm>
            <a:off x="4190400" y="1483200"/>
            <a:ext cx="607320" cy="148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33"/>
          <p:cNvSpPr/>
          <p:nvPr/>
        </p:nvSpPr>
        <p:spPr>
          <a:xfrm>
            <a:off x="5677200" y="25725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36"/>
          <p:cNvSpPr/>
          <p:nvPr/>
        </p:nvSpPr>
        <p:spPr>
          <a:xfrm>
            <a:off x="5069160" y="2475360"/>
            <a:ext cx="607320" cy="21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42"/>
          <p:cNvSpPr/>
          <p:nvPr/>
        </p:nvSpPr>
        <p:spPr>
          <a:xfrm>
            <a:off x="5069160" y="1979280"/>
            <a:ext cx="607320" cy="70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9" name="CustomShape 43"/>
          <p:cNvSpPr/>
          <p:nvPr/>
        </p:nvSpPr>
        <p:spPr>
          <a:xfrm>
            <a:off x="5069160" y="1483200"/>
            <a:ext cx="607320" cy="120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44"/>
          <p:cNvSpPr/>
          <p:nvPr/>
        </p:nvSpPr>
        <p:spPr>
          <a:xfrm>
            <a:off x="5069160" y="987120"/>
            <a:ext cx="607320" cy="1699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47"/>
          <p:cNvSpPr/>
          <p:nvPr/>
        </p:nvSpPr>
        <p:spPr>
          <a:xfrm flipV="1">
            <a:off x="5069160" y="-2181600"/>
            <a:ext cx="607320" cy="171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66"/>
          <p:cNvSpPr/>
          <p:nvPr/>
        </p:nvSpPr>
        <p:spPr>
          <a:xfrm>
            <a:off x="3919680" y="23608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3" name="Formula 67"/>
              <p:cNvSpPr txBox="1"/>
              <p:nvPr/>
            </p:nvSpPr>
            <p:spPr>
              <a:xfrm>
                <a:off x="3295800" y="1560240"/>
                <a:ext cx="352440" cy="39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964" name="CustomShape 68"/>
              <p:cNvSpPr/>
              <p:nvPr/>
            </p:nvSpPr>
            <p:spPr>
              <a:xfrm>
                <a:off x="3295800" y="1560240"/>
                <a:ext cx="352440" cy="399240"/>
              </a:xfrm>
              <a:prstGeom prst="rect">
                <a:avLst/>
              </a:prstGeom>
              <a:blipFill rotWithShape="1">
                <a:blip r:embed="rId2"/>
                <a:stretch>
                  <a:fillRect l="-12000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5" name="Formula 69"/>
              <p:cNvSpPr txBox="1"/>
              <p:nvPr/>
            </p:nvSpPr>
            <p:spPr>
              <a:xfrm>
                <a:off x="3296880" y="2057040"/>
                <a:ext cx="351360" cy="39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966" name="CustomShape 70"/>
              <p:cNvSpPr/>
              <p:nvPr/>
            </p:nvSpPr>
            <p:spPr>
              <a:xfrm>
                <a:off x="3296880" y="2057040"/>
                <a:ext cx="351360" cy="399240"/>
              </a:xfrm>
              <a:prstGeom prst="rect">
                <a:avLst/>
              </a:prstGeom>
              <a:blipFill rotWithShape="1">
                <a:blip r:embed="rId3"/>
                <a:stretch>
                  <a:fillRect l="-12000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973" name="Ink 5"/>
          <p:cNvPicPr/>
          <p:nvPr/>
        </p:nvPicPr>
        <p:blipFill>
          <a:blip r:embed="rId4"/>
          <a:stretch>
            <a:fillRect/>
          </a:stretch>
        </p:blipFill>
        <p:spPr>
          <a:xfrm>
            <a:off x="380880" y="2856885"/>
            <a:ext cx="10470960" cy="3904920"/>
          </a:xfrm>
          <a:prstGeom prst="rect">
            <a:avLst/>
          </a:prstGeom>
          <a:ln>
            <a:noFill/>
          </a:ln>
        </p:spPr>
      </p:pic>
      <p:pic>
        <p:nvPicPr>
          <p:cNvPr id="974" name="Ink 6"/>
          <p:cNvPicPr/>
          <p:nvPr/>
        </p:nvPicPr>
        <p:blipFill>
          <a:blip r:embed="rId5"/>
          <a:stretch>
            <a:fillRect/>
          </a:stretch>
        </p:blipFill>
        <p:spPr>
          <a:xfrm>
            <a:off x="7264440" y="4172040"/>
            <a:ext cx="4565160" cy="180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ustomShape 1"/>
          <p:cNvSpPr/>
          <p:nvPr/>
        </p:nvSpPr>
        <p:spPr>
          <a:xfrm>
            <a:off x="831240" y="1830600"/>
            <a:ext cx="1058904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 Light"/>
              </a:rPr>
              <a:t>[ Let's Add Some Typical Boring Lecture Advice ]</a:t>
            </a: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ustomShape 1"/>
          <p:cNvSpPr/>
          <p:nvPr/>
        </p:nvSpPr>
        <p:spPr>
          <a:xfrm>
            <a:off x="953935" y="2674130"/>
            <a:ext cx="1047096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What does this</a:t>
            </a:r>
            <a:endParaRPr lang="en-US" sz="66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have to do with</a:t>
            </a:r>
            <a:endParaRPr lang="en-US" sz="66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the brain?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977" name="CustomShape 2"/>
          <p:cNvSpPr/>
          <p:nvPr/>
        </p:nvSpPr>
        <p:spPr>
          <a:xfrm>
            <a:off x="1364760" y="645840"/>
            <a:ext cx="9649440" cy="1308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But But... what just happened ???... wait man !!! Hey... DUDE ?!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ustomShape 1"/>
          <p:cNvSpPr/>
          <p:nvPr/>
        </p:nvSpPr>
        <p:spPr>
          <a:xfrm>
            <a:off x="68040" y="-173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Forward and backward propagation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9" name="Formula 2"/>
              <p:cNvSpPr txBox="1"/>
              <p:nvPr/>
            </p:nvSpPr>
            <p:spPr>
              <a:xfrm>
                <a:off x="1089720" y="944280"/>
                <a:ext cx="2049840" cy="34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𝑋</m:t>
                    </m:r>
                    <m:r>
                      <m:t>+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980" name="CustomShape 3"/>
              <p:cNvSpPr/>
              <p:nvPr/>
            </p:nvSpPr>
            <p:spPr>
              <a:xfrm>
                <a:off x="1089720" y="944280"/>
                <a:ext cx="2049840" cy="341280"/>
              </a:xfrm>
              <a:prstGeom prst="rect">
                <a:avLst/>
              </a:prstGeom>
              <a:blipFill rotWithShape="1">
                <a:blip r:embed="rId1"/>
                <a:stretch>
                  <a:fillRect r="-11875" b="-17726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1" name="Formula 4"/>
              <p:cNvSpPr txBox="1"/>
              <p:nvPr/>
            </p:nvSpPr>
            <p:spPr>
              <a:xfrm>
                <a:off x="1089720" y="1312560"/>
                <a:ext cx="1750680" cy="34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982" name="CustomShape 5"/>
              <p:cNvSpPr/>
              <p:nvPr/>
            </p:nvSpPr>
            <p:spPr>
              <a:xfrm>
                <a:off x="1089720" y="1312560"/>
                <a:ext cx="1750680" cy="347760"/>
              </a:xfrm>
              <a:prstGeom prst="rect">
                <a:avLst/>
              </a:prstGeom>
              <a:blipFill rotWithShape="1">
                <a:blip r:embed="rId2"/>
                <a:stretch>
                  <a:fillRect r="-13553" b="-38519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3" name="Formula 6"/>
              <p:cNvSpPr txBox="1"/>
              <p:nvPr/>
            </p:nvSpPr>
            <p:spPr>
              <a:xfrm>
                <a:off x="1089720" y="1687320"/>
                <a:ext cx="2260440" cy="34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+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984" name="CustomShape 7"/>
              <p:cNvSpPr/>
              <p:nvPr/>
            </p:nvSpPr>
            <p:spPr>
              <a:xfrm>
                <a:off x="1089720" y="1687320"/>
                <a:ext cx="2260440" cy="341280"/>
              </a:xfrm>
              <a:prstGeom prst="rect">
                <a:avLst/>
              </a:prstGeom>
              <a:blipFill rotWithShape="1">
                <a:blip r:embed="rId3"/>
                <a:stretch>
                  <a:fillRect r="-12409" b="-17726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5" name="Formula 8"/>
              <p:cNvSpPr txBox="1"/>
              <p:nvPr/>
            </p:nvSpPr>
            <p:spPr>
              <a:xfrm>
                <a:off x="1089720" y="2055600"/>
                <a:ext cx="1750680" cy="34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986" name="CustomShape 9"/>
              <p:cNvSpPr/>
              <p:nvPr/>
            </p:nvSpPr>
            <p:spPr>
              <a:xfrm>
                <a:off x="1089720" y="2055600"/>
                <a:ext cx="1750680" cy="347760"/>
              </a:xfrm>
              <a:prstGeom prst="rect">
                <a:avLst/>
              </a:prstGeom>
              <a:blipFill rotWithShape="1">
                <a:blip r:embed="rId4"/>
                <a:stretch>
                  <a:fillRect r="-13553" b="-3781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7" name="Formula 10"/>
              <p:cNvSpPr txBox="1"/>
              <p:nvPr/>
            </p:nvSpPr>
            <p:spPr>
              <a:xfrm>
                <a:off x="1091520" y="2659320"/>
                <a:ext cx="2190600" cy="368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m:t>=</m:t>
                    </m:r>
                    <m:acc>
                      <m:accPr>
                        <m:chr m:val="^"/>
                      </m:accPr>
                      <m:e>
                        <m:r>
                          <m:t>𝑌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988" name="CustomShape 11"/>
              <p:cNvSpPr/>
              <p:nvPr/>
            </p:nvSpPr>
            <p:spPr>
              <a:xfrm>
                <a:off x="1091520" y="2659320"/>
                <a:ext cx="2190600" cy="368280"/>
              </a:xfrm>
              <a:prstGeom prst="rect">
                <a:avLst/>
              </a:prstGeom>
              <a:blipFill rotWithShape="1">
                <a:blip r:embed="rId5"/>
                <a:stretch>
                  <a:fillRect r="-24772" b="-24901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989" name="CustomShape 12"/>
          <p:cNvSpPr/>
          <p:nvPr/>
        </p:nvSpPr>
        <p:spPr>
          <a:xfrm rot="16200000">
            <a:off x="1440000" y="2394000"/>
            <a:ext cx="389880" cy="3942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…</a:t>
            </a:r>
            <a:endParaRPr lang="en-US" sz="2000" b="0" strike="noStrike" spc="-1">
              <a:latin typeface="Arial" panose="020B0604020202020204"/>
            </a:endParaRPr>
          </a:p>
        </p:txBody>
      </p:sp>
      <p:pic>
        <p:nvPicPr>
          <p:cNvPr id="990" name="Picture 45"/>
          <p:cNvPicPr/>
          <p:nvPr/>
        </p:nvPicPr>
        <p:blipFill>
          <a:blip r:embed="rId6"/>
          <a:stretch>
            <a:fillRect/>
          </a:stretch>
        </p:blipFill>
        <p:spPr>
          <a:xfrm>
            <a:off x="4905000" y="4961520"/>
            <a:ext cx="3156120" cy="1577520"/>
          </a:xfrm>
          <a:prstGeom prst="rect">
            <a:avLst/>
          </a:prstGeom>
          <a:ln>
            <a:noFill/>
          </a:ln>
        </p:spPr>
      </p:pic>
      <p:sp>
        <p:nvSpPr>
          <p:cNvPr id="991" name="CustomShape 13"/>
          <p:cNvSpPr/>
          <p:nvPr/>
        </p:nvSpPr>
        <p:spPr>
          <a:xfrm rot="16200000" flipH="1">
            <a:off x="6159600" y="2782800"/>
            <a:ext cx="166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…</a:t>
            </a:r>
            <a:endParaRPr lang="en-US" sz="2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2" name="Formula 14"/>
              <p:cNvSpPr txBox="1"/>
              <p:nvPr/>
            </p:nvSpPr>
            <p:spPr>
              <a:xfrm>
                <a:off x="4840200" y="954360"/>
                <a:ext cx="1971000" cy="43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−</m:t>
                    </m:r>
                    <m:r>
                      <m:t>𝑌</m:t>
                    </m:r>
                  </m:oMath>
                </a14:m>
              </a:p>
            </p:txBody>
          </p:sp>
        </mc:Choice>
        <mc:Fallback>
          <p:sp>
            <p:nvSpPr>
              <p:cNvPr id="993" name="CustomShape 15"/>
              <p:cNvSpPr/>
              <p:nvPr/>
            </p:nvSpPr>
            <p:spPr>
              <a:xfrm>
                <a:off x="4840200" y="954360"/>
                <a:ext cx="1971000" cy="438120"/>
              </a:xfrm>
              <a:prstGeom prst="rect">
                <a:avLst/>
              </a:prstGeom>
              <a:blipFill rotWithShape="1">
                <a:blip r:embed="rId7"/>
                <a:stretch>
                  <a:fillRect l="-90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4" name="Formula 16"/>
              <p:cNvSpPr txBox="1"/>
              <p:nvPr/>
            </p:nvSpPr>
            <p:spPr>
              <a:xfrm>
                <a:off x="4798800" y="1233720"/>
                <a:ext cx="2621520" cy="711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𝑑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r>
                      <m:t>𝑑</m:t>
                    </m:r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>𝐴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995" name="CustomShape 17"/>
              <p:cNvSpPr/>
              <p:nvPr/>
            </p:nvSpPr>
            <p:spPr>
              <a:xfrm>
                <a:off x="4798800" y="1233720"/>
                <a:ext cx="2621520" cy="7113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6" name="Formula 18"/>
              <p:cNvSpPr txBox="1"/>
              <p:nvPr/>
            </p:nvSpPr>
            <p:spPr>
              <a:xfrm>
                <a:off x="4840200" y="1793880"/>
                <a:ext cx="6130440" cy="711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𝑑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r>
                      <m:t>𝑛𝑝</m:t>
                    </m:r>
                    <m:r>
                      <m:t>.</m:t>
                    </m:r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>d</m:t>
                            </m:r>
                            <m:sSup>
                              <m:e>
                                <m: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</m:dPr>
                                  <m:e>
                                    <m:r>
                                      <m:t>𝐿</m:t>
                                    </m:r>
                                  </m:e>
                                </m:d>
                              </m:sup>
                            </m:sSup>
                            <m:r>
                              <m:t>,</m:t>
                            </m:r>
                            <m:r>
                              <m:t>𝑎𝑥𝑖𝑠</m:t>
                            </m:r>
                            <m:r>
                              <m:t>=</m:t>
                            </m:r>
                            <m:r>
                              <m:t>1,</m:t>
                            </m:r>
                            <m:r>
                              <m:t>𝑘𝑒𝑒𝑝𝑑𝑖𝑚𝑠</m:t>
                            </m:r>
                            <m:r>
                              <m:t>=</m:t>
                            </m:r>
                            <m:r>
                              <m:t>𝑇𝑟𝑢𝑒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>
          <p:sp>
            <p:nvSpPr>
              <p:cNvPr id="997" name="CustomShape 19"/>
              <p:cNvSpPr/>
              <p:nvPr/>
            </p:nvSpPr>
            <p:spPr>
              <a:xfrm>
                <a:off x="4840200" y="1793880"/>
                <a:ext cx="6130440" cy="71136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8" name="Formula 20"/>
              <p:cNvSpPr txBox="1"/>
              <p:nvPr/>
            </p:nvSpPr>
            <p:spPr>
              <a:xfrm>
                <a:off x="4840200" y="2346840"/>
                <a:ext cx="4048560" cy="488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  <m:r>
                              <m:t>−</m:t>
                            </m:r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r>
                      <m:t>𝑑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m:t>𝑇</m:t>
                            </m:r>
                          </m:sup>
                        </m:sSup>
                      </m:sup>
                    </m:sSup>
                    <m:r>
                      <m:t>𝑑</m:t>
                    </m:r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sSup>
                      <m:e>
                        <m:sSup>
                          <m:e>
                            <m:r>
                              <m:t>𝑔</m:t>
                            </m:r>
                          </m:e>
                          <m:sup>
                            <m: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  <m: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999" name="CustomShape 21"/>
              <p:cNvSpPr/>
              <p:nvPr/>
            </p:nvSpPr>
            <p:spPr>
              <a:xfrm>
                <a:off x="4840200" y="2346840"/>
                <a:ext cx="4048560" cy="488520"/>
              </a:xfrm>
              <a:prstGeom prst="rect">
                <a:avLst/>
              </a:prstGeom>
              <a:blipFill rotWithShape="1">
                <a:blip r:embed="rId10"/>
                <a:stretch>
                  <a:fillRect b="-604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0" name="Formula 22"/>
              <p:cNvSpPr txBox="1"/>
              <p:nvPr/>
            </p:nvSpPr>
            <p:spPr>
              <a:xfrm>
                <a:off x="4809240" y="3279960"/>
                <a:ext cx="2621520" cy="711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𝑑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r>
                      <m:t>𝑑</m:t>
                    </m:r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>𝐴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1001" name="CustomShape 23"/>
              <p:cNvSpPr/>
              <p:nvPr/>
            </p:nvSpPr>
            <p:spPr>
              <a:xfrm>
                <a:off x="4809240" y="3279960"/>
                <a:ext cx="2621520" cy="7113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2" name="Formula 24"/>
              <p:cNvSpPr txBox="1"/>
              <p:nvPr/>
            </p:nvSpPr>
            <p:spPr>
              <a:xfrm>
                <a:off x="4840200" y="3848400"/>
                <a:ext cx="6130440" cy="711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𝑑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r>
                      <m:t>𝑛𝑝</m:t>
                    </m:r>
                    <m:r>
                      <m:t>.</m:t>
                    </m:r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>d</m:t>
                            </m:r>
                            <m:sSup>
                              <m:e>
                                <m: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</m:dPr>
                                  <m:e>
                                    <m: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m:t>,</m:t>
                            </m:r>
                            <m:r>
                              <m:t>𝑎𝑥𝑖𝑠</m:t>
                            </m:r>
                            <m:r>
                              <m:t>=</m:t>
                            </m:r>
                            <m:r>
                              <m:t>1,</m:t>
                            </m:r>
                            <m:r>
                              <m:t>𝑘𝑒𝑒𝑝𝑑𝑖𝑚𝑠</m:t>
                            </m:r>
                            <m:r>
                              <m:t>=</m:t>
                            </m:r>
                            <m:r>
                              <m:t>𝑇𝑟𝑢𝑒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>
          <p:sp>
            <p:nvSpPr>
              <p:cNvPr id="1003" name="CustomShape 25"/>
              <p:cNvSpPr/>
              <p:nvPr/>
            </p:nvSpPr>
            <p:spPr>
              <a:xfrm>
                <a:off x="4840200" y="3848400"/>
                <a:ext cx="6130440" cy="71136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4" name="Formula 26"/>
              <p:cNvSpPr txBox="1"/>
              <p:nvPr/>
            </p:nvSpPr>
            <p:spPr>
              <a:xfrm>
                <a:off x="4840200" y="2934360"/>
                <a:ext cx="3558960" cy="488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r>
                      <m:t>𝑑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m:t>𝑇</m:t>
                            </m:r>
                          </m:sup>
                        </m:sSup>
                      </m:sup>
                    </m:sSup>
                    <m:r>
                      <m:t>𝑑</m:t>
                    </m:r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sSup>
                      <m:e>
                        <m:sSup>
                          <m:e>
                            <m:r>
                              <m:t>𝑔</m:t>
                            </m:r>
                          </m:e>
                          <m:sup>
                            <m: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1005" name="CustomShape 27"/>
              <p:cNvSpPr/>
              <p:nvPr/>
            </p:nvSpPr>
            <p:spPr>
              <a:xfrm>
                <a:off x="4840200" y="2934360"/>
                <a:ext cx="3558960" cy="488520"/>
              </a:xfrm>
              <a:prstGeom prst="rect">
                <a:avLst/>
              </a:prstGeom>
              <a:blipFill rotWithShape="1">
                <a:blip r:embed="rId13"/>
                <a:stretch>
                  <a:fillRect l="-151" b="-6115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1006" name="CustomShape 28"/>
          <p:cNvSpPr/>
          <p:nvPr/>
        </p:nvSpPr>
        <p:spPr>
          <a:xfrm>
            <a:off x="4698720" y="870120"/>
            <a:ext cx="6371640" cy="3690000"/>
          </a:xfrm>
          <a:prstGeom prst="rect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7" name="Ink 2"/>
          <p:cNvPicPr/>
          <p:nvPr/>
        </p:nvPicPr>
        <p:blipFill>
          <a:blip r:embed="rId14"/>
          <a:stretch>
            <a:fillRect/>
          </a:stretch>
        </p:blipFill>
        <p:spPr>
          <a:xfrm>
            <a:off x="685800" y="3524400"/>
            <a:ext cx="10140480" cy="316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67480" y="1268280"/>
            <a:ext cx="3393720" cy="2256120"/>
          </a:xfrm>
          <a:prstGeom prst="rect">
            <a:avLst/>
          </a:prstGeom>
          <a:ln>
            <a:noFill/>
          </a:ln>
        </p:spPr>
      </p:pic>
      <p:sp>
        <p:nvSpPr>
          <p:cNvPr id="1009" name="CustomShape 1"/>
          <p:cNvSpPr/>
          <p:nvPr/>
        </p:nvSpPr>
        <p:spPr>
          <a:xfrm flipV="1">
            <a:off x="5059080" y="2394360"/>
            <a:ext cx="2148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stealth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010" name="CustomShape 2"/>
          <p:cNvSpPr/>
          <p:nvPr/>
        </p:nvSpPr>
        <p:spPr>
          <a:xfrm>
            <a:off x="7551000" y="2165760"/>
            <a:ext cx="3877920" cy="516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1 (cat) vs 0 (non cat)</a:t>
            </a:r>
            <a:endParaRPr lang="en-US" sz="2800" b="0" strike="noStrike" spc="-1">
              <a:latin typeface="Arial" panose="020B0604020202020204"/>
            </a:endParaRPr>
          </a:p>
        </p:txBody>
      </p:sp>
      <p:pic>
        <p:nvPicPr>
          <p:cNvPr id="1011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800" y="4499280"/>
            <a:ext cx="1829160" cy="1387080"/>
          </a:xfrm>
          <a:prstGeom prst="rect">
            <a:avLst/>
          </a:prstGeom>
          <a:ln>
            <a:noFill/>
          </a:ln>
        </p:spPr>
      </p:pic>
      <p:pic>
        <p:nvPicPr>
          <p:cNvPr id="1012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248920" y="4746600"/>
            <a:ext cx="1823400" cy="1382760"/>
          </a:xfrm>
          <a:prstGeom prst="rect">
            <a:avLst/>
          </a:prstGeom>
          <a:ln>
            <a:noFill/>
          </a:ln>
        </p:spPr>
      </p:pic>
      <p:pic>
        <p:nvPicPr>
          <p:cNvPr id="1013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780920" y="4981680"/>
            <a:ext cx="1829160" cy="1386000"/>
          </a:xfrm>
          <a:prstGeom prst="rect">
            <a:avLst/>
          </a:prstGeom>
          <a:ln>
            <a:noFill/>
          </a:ln>
        </p:spPr>
      </p:pic>
      <p:sp>
        <p:nvSpPr>
          <p:cNvPr id="1014" name="CustomShape 3"/>
          <p:cNvSpPr/>
          <p:nvPr/>
        </p:nvSpPr>
        <p:spPr>
          <a:xfrm>
            <a:off x="1200600" y="4653000"/>
            <a:ext cx="546480" cy="3326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Red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1015" name="CustomShape 4"/>
          <p:cNvSpPr/>
          <p:nvPr/>
        </p:nvSpPr>
        <p:spPr>
          <a:xfrm>
            <a:off x="1447200" y="4417920"/>
            <a:ext cx="764280" cy="3326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Green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1016" name="CustomShape 5"/>
          <p:cNvSpPr/>
          <p:nvPr/>
        </p:nvSpPr>
        <p:spPr>
          <a:xfrm>
            <a:off x="2048040" y="4174560"/>
            <a:ext cx="603000" cy="3326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Blue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1017" name="CustomShape 6"/>
          <p:cNvSpPr/>
          <p:nvPr/>
        </p:nvSpPr>
        <p:spPr>
          <a:xfrm>
            <a:off x="59760" y="259200"/>
            <a:ext cx="10514880" cy="946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Binary Classification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1018" name="Ink 1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1238400"/>
            <a:ext cx="10210320" cy="551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19" name="CustomShape 1"/>
          <p:cNvSpPr/>
          <p:nvPr/>
        </p:nvSpPr>
        <p:spPr>
          <a:xfrm>
            <a:off x="3301550" y="3127375"/>
            <a:ext cx="558936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Parameters vs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Hyperparameters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020" name="CustomShape 2"/>
          <p:cNvSpPr/>
          <p:nvPr/>
        </p:nvSpPr>
        <p:spPr>
          <a:xfrm>
            <a:off x="2041035" y="1407015"/>
            <a:ext cx="72774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808080"/>
                </a:solidFill>
                <a:latin typeface="Calibri"/>
                <a:ea typeface="DejaVu Sans" panose="020B0603030804020204"/>
              </a:rPr>
              <a:t>Nerd Stuff Alert !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What are hyperparameters?</a:t>
            </a:r>
            <a:br>
              <a:rPr lang="en-US" sz="4400" b="0" strike="noStrike" spc="-1">
                <a:solidFill>
                  <a:srgbClr val="FFFFFF"/>
                </a:solidFill>
                <a:latin typeface="Calibri Light"/>
              </a:rPr>
            </a:b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22" name="CustomShape 2"/>
          <p:cNvSpPr/>
          <p:nvPr/>
        </p:nvSpPr>
        <p:spPr>
          <a:xfrm>
            <a:off x="3297960" y="1039320"/>
            <a:ext cx="2395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Parameters:  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23" name="CustomShape 3"/>
          <p:cNvSpPr/>
          <p:nvPr/>
        </p:nvSpPr>
        <p:spPr>
          <a:xfrm>
            <a:off x="646200" y="1039320"/>
            <a:ext cx="7698600" cy="55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1"/>
                  <a:stretch>
                    <a:fillRect l="-1578" t="-5427" b="-29586"/>
                  </a:stretch>
                </a:blip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1024" name="Ink 2"/>
          <p:cNvPicPr/>
          <p:nvPr/>
        </p:nvPicPr>
        <p:blipFill>
          <a:blip r:embed="rId2"/>
          <a:stretch>
            <a:fillRect/>
          </a:stretch>
        </p:blipFill>
        <p:spPr>
          <a:xfrm>
            <a:off x="882720" y="1581120"/>
            <a:ext cx="7899120" cy="389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CustomShape 1"/>
          <p:cNvSpPr/>
          <p:nvPr/>
        </p:nvSpPr>
        <p:spPr>
          <a:xfrm>
            <a:off x="77760" y="95760"/>
            <a:ext cx="1060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Applied deep learning is a very empirical process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26" name="CustomShape 2"/>
          <p:cNvSpPr/>
          <p:nvPr/>
        </p:nvSpPr>
        <p:spPr>
          <a:xfrm flipV="1">
            <a:off x="7405920" y="-2024280"/>
            <a:ext cx="360" cy="229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3"/>
          <p:cNvSpPr/>
          <p:nvPr/>
        </p:nvSpPr>
        <p:spPr>
          <a:xfrm>
            <a:off x="7159680" y="4664160"/>
            <a:ext cx="429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8" name="CustomShape 4"/>
          <p:cNvSpPr/>
          <p:nvPr/>
        </p:nvSpPr>
        <p:spPr>
          <a:xfrm>
            <a:off x="6306840" y="3360240"/>
            <a:ext cx="9579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cost 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29" name="CustomShape 5"/>
          <p:cNvSpPr/>
          <p:nvPr/>
        </p:nvSpPr>
        <p:spPr>
          <a:xfrm>
            <a:off x="6166440" y="3360240"/>
            <a:ext cx="123912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1030" name="CustomShape 6"/>
          <p:cNvSpPr/>
          <p:nvPr/>
        </p:nvSpPr>
        <p:spPr>
          <a:xfrm>
            <a:off x="8014320" y="4741920"/>
            <a:ext cx="25185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# of iterations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31" name="CustomShape 7"/>
          <p:cNvSpPr/>
          <p:nvPr/>
        </p:nvSpPr>
        <p:spPr>
          <a:xfrm>
            <a:off x="2896920" y="1543320"/>
            <a:ext cx="916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Idea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32" name="CustomShape 8"/>
          <p:cNvSpPr/>
          <p:nvPr/>
        </p:nvSpPr>
        <p:spPr>
          <a:xfrm>
            <a:off x="109080" y="4628520"/>
            <a:ext cx="21009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Experiment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33" name="CustomShape 9"/>
          <p:cNvSpPr/>
          <p:nvPr/>
        </p:nvSpPr>
        <p:spPr>
          <a:xfrm>
            <a:off x="4820400" y="4628520"/>
            <a:ext cx="1035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Code</a:t>
            </a:r>
            <a:endParaRPr lang="en-US" sz="2800" b="0" strike="noStrike" spc="-1">
              <a:latin typeface="Arial" panose="020B0604020202020204"/>
            </a:endParaRPr>
          </a:p>
        </p:txBody>
      </p:sp>
      <p:pic>
        <p:nvPicPr>
          <p:cNvPr id="1034" name="Shape 167"/>
          <p:cNvPicPr/>
          <p:nvPr/>
        </p:nvPicPr>
        <p:blipFill>
          <a:blip r:embed="rId1"/>
          <a:stretch>
            <a:fillRect/>
          </a:stretch>
        </p:blipFill>
        <p:spPr>
          <a:xfrm rot="21035400">
            <a:off x="1967400" y="2167200"/>
            <a:ext cx="2981520" cy="3146760"/>
          </a:xfrm>
          <a:prstGeom prst="rect">
            <a:avLst/>
          </a:prstGeom>
          <a:ln>
            <a:noFill/>
          </a:ln>
        </p:spPr>
      </p:pic>
      <p:sp>
        <p:nvSpPr>
          <p:cNvPr id="1035" name="CustomShape 10"/>
          <p:cNvSpPr/>
          <p:nvPr/>
        </p:nvSpPr>
        <p:spPr>
          <a:xfrm rot="1728600">
            <a:off x="2009880" y="2065680"/>
            <a:ext cx="2892240" cy="29966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36" name="CustomShape 11"/>
          <p:cNvSpPr/>
          <p:nvPr/>
        </p:nvSpPr>
        <p:spPr>
          <a:xfrm rot="8370600">
            <a:off x="1991160" y="2124000"/>
            <a:ext cx="2892240" cy="29966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37" name="CustomShape 12"/>
          <p:cNvSpPr/>
          <p:nvPr/>
        </p:nvSpPr>
        <p:spPr>
          <a:xfrm rot="15624600">
            <a:off x="2064960" y="2090520"/>
            <a:ext cx="2892240" cy="29966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038" name="Ink 2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80" y="1320840"/>
            <a:ext cx="11054880" cy="455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wipe(right)">
                                      <p:cBhvr additive="repl"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wipe(down)">
                                      <p:cBhvr additive="repl">
                                        <p:cTn id="1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05040" y="866880"/>
            <a:ext cx="10097280" cy="3748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FFFFFF"/>
                </a:solidFill>
                <a:latin typeface="Times New Roman" panose="02020603050405020304"/>
                <a:ea typeface="DejaVu Sans" panose="020B0603030804020204"/>
              </a:rPr>
              <a:t>Explaining Neural Network programs</a:t>
            </a:r>
            <a:r>
              <a:rPr lang="en-US" sz="8000" b="0" strike="noStrike" spc="-1">
                <a:solidFill>
                  <a:srgbClr val="C00000"/>
                </a:solidFill>
                <a:latin typeface="Times New Roman" panose="02020603050405020304"/>
                <a:ea typeface="DejaVu Sans" panose="020B0603030804020204"/>
              </a:rPr>
              <a:t> to a </a:t>
            </a:r>
            <a:r>
              <a:rPr lang="en-US" sz="8000" b="0" strike="noStrike" spc="-1">
                <a:solidFill>
                  <a:srgbClr val="7F7F7F"/>
                </a:solidFill>
                <a:latin typeface="Times New Roman" panose="02020603050405020304"/>
                <a:ea typeface="DejaVu Sans" panose="020B0603030804020204"/>
              </a:rPr>
              <a:t>5 year old.</a:t>
            </a:r>
            <a:endParaRPr lang="en-US" sz="8000" b="0" strike="noStrike" spc="-1">
              <a:latin typeface="Arial" panose="020B0604020202020204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3823560" y="5867280"/>
            <a:ext cx="426636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바탕"/>
                <a:ea typeface="바탕"/>
              </a:rPr>
              <a:t>Okay, maybe a little older than that.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1463760" y="309672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 Light"/>
              </a:rPr>
              <a:t>Heavy Applications of Deep Learning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1584360" y="7383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4000" b="0" i="1" strike="noStrike" spc="-1">
                <a:solidFill>
                  <a:srgbClr val="808080"/>
                </a:solidFill>
                <a:latin typeface="Calibri"/>
              </a:rPr>
              <a:t>" Show me real life applications of this stuff."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1463760" y="281016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 Light"/>
              </a:rPr>
              <a:t>Project Demo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042" name="CustomShape 2"/>
          <p:cNvSpPr/>
          <p:nvPr/>
        </p:nvSpPr>
        <p:spPr>
          <a:xfrm>
            <a:off x="1539360" y="7084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b="0" i="1" strike="noStrike" spc="-1">
                <a:solidFill>
                  <a:srgbClr val="808080"/>
                </a:solidFill>
                <a:latin typeface="Calibri"/>
              </a:rPr>
              <a:t>"Enough Talk. Show me the how it's actually done."</a:t>
            </a:r>
            <a:endParaRPr lang="en-US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CustomShape 1"/>
          <p:cNvSpPr/>
          <p:nvPr/>
        </p:nvSpPr>
        <p:spPr>
          <a:xfrm>
            <a:off x="1478160" y="2373480"/>
            <a:ext cx="9143280" cy="112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0000"/>
                </a:solidFill>
                <a:latin typeface="Calibri Light"/>
              </a:rPr>
              <a:t>Next-Gen Research Scopes</a:t>
            </a:r>
            <a:endParaRPr lang="en-US" sz="4800" b="0" strike="noStrike" spc="-1">
              <a:latin typeface="Arial" panose="020B0604020202020204"/>
            </a:endParaRPr>
          </a:p>
        </p:txBody>
      </p:sp>
      <p:sp>
        <p:nvSpPr>
          <p:cNvPr id="1044" name="CustomShape 2"/>
          <p:cNvSpPr/>
          <p:nvPr/>
        </p:nvSpPr>
        <p:spPr>
          <a:xfrm>
            <a:off x="1448280" y="6937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b="0" i="1" strike="noStrike" spc="-1">
                <a:solidFill>
                  <a:srgbClr val="808080"/>
                </a:solidFill>
                <a:latin typeface="Calibri"/>
              </a:rPr>
              <a:t>" If it's already advanced how we will progress with this futher ? "</a:t>
            </a:r>
            <a:endParaRPr lang="en-US" sz="3600" b="0" strike="noStrike" spc="-1">
              <a:latin typeface="Arial" panose="020B0604020202020204"/>
            </a:endParaRPr>
          </a:p>
        </p:txBody>
      </p:sp>
      <p:sp>
        <p:nvSpPr>
          <p:cNvPr id="1045" name="CustomShape 3"/>
          <p:cNvSpPr/>
          <p:nvPr/>
        </p:nvSpPr>
        <p:spPr>
          <a:xfrm>
            <a:off x="1596600" y="3951000"/>
            <a:ext cx="7634520" cy="2223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Artificial Intuition</a:t>
            </a:r>
            <a:endParaRPr lang="en-US" sz="2800" b="0" strike="noStrike" spc="-1">
              <a:latin typeface="Arial" panose="020B0604020202020204"/>
            </a:endParaRPr>
          </a:p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Artificial Immune Systems</a:t>
            </a:r>
            <a:endParaRPr lang="en-US" sz="2800" b="0" strike="noStrike" spc="-1">
              <a:latin typeface="Arial" panose="020B0604020202020204"/>
            </a:endParaRPr>
          </a:p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Advanced Self-Driving Cars (Computer Vision)</a:t>
            </a:r>
            <a:endParaRPr lang="en-US" sz="2800" b="0" strike="noStrike" spc="-1">
              <a:latin typeface="Arial" panose="020B0604020202020204"/>
            </a:endParaRPr>
          </a:p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Imaging Human Thoughts</a:t>
            </a: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CustomShape 1"/>
          <p:cNvSpPr/>
          <p:nvPr/>
        </p:nvSpPr>
        <p:spPr>
          <a:xfrm>
            <a:off x="1523880" y="700920"/>
            <a:ext cx="9143280" cy="1151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 Light"/>
              </a:rPr>
              <a:t>What is Oversight ?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1047" name="CustomShape 2"/>
          <p:cNvSpPr/>
          <p:nvPr/>
        </p:nvSpPr>
        <p:spPr>
          <a:xfrm>
            <a:off x="1720800" y="3474720"/>
            <a:ext cx="874872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www.oversight.in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MrinalWahal@gmail.com</a:t>
            </a:r>
            <a:endParaRPr lang="en-US" sz="4800" b="0" strike="noStrike" spc="-1">
              <a:latin typeface="Arial" panose="020B0604020202020204"/>
            </a:endParaRPr>
          </a:p>
        </p:txBody>
      </p:sp>
      <p:sp>
        <p:nvSpPr>
          <p:cNvPr id="1048" name="CustomShape 3"/>
          <p:cNvSpPr/>
          <p:nvPr/>
        </p:nvSpPr>
        <p:spPr>
          <a:xfrm>
            <a:off x="-274320" y="2010600"/>
            <a:ext cx="1226556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b="0" i="1" strike="noStrike" spc="-1">
                <a:solidFill>
                  <a:srgbClr val="808080"/>
                </a:solidFill>
                <a:latin typeface="Calibri"/>
              </a:rPr>
              <a:t>Research Collaboration &amp; Mentorship</a:t>
            </a:r>
            <a:endParaRPr lang="en-US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CustomShape 1"/>
          <p:cNvSpPr/>
          <p:nvPr/>
        </p:nvSpPr>
        <p:spPr>
          <a:xfrm>
            <a:off x="1523880" y="700920"/>
            <a:ext cx="9143280" cy="1151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 Light"/>
              </a:rPr>
              <a:t>Resources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1050" name="CustomShape 2"/>
          <p:cNvSpPr/>
          <p:nvPr/>
        </p:nvSpPr>
        <p:spPr>
          <a:xfrm>
            <a:off x="384120" y="47602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PDFs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Keras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Python/R/Matlab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Pre-Written Codes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051" name="CustomShape 3"/>
          <p:cNvSpPr/>
          <p:nvPr/>
        </p:nvSpPr>
        <p:spPr>
          <a:xfrm>
            <a:off x="1720800" y="2317680"/>
            <a:ext cx="874872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www.Gitlab.com/Wahal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MrinalWahal@gmail.com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91 + 9560892906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Housing Price Prediction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12" name="Line 2"/>
          <p:cNvSpPr/>
          <p:nvPr/>
        </p:nvSpPr>
        <p:spPr>
          <a:xfrm flipH="1">
            <a:off x="1365480" y="2054160"/>
            <a:ext cx="23760" cy="3206520"/>
          </a:xfrm>
          <a:prstGeom prst="line">
            <a:avLst/>
          </a:prstGeom>
          <a:ln w="6480">
            <a:solidFill>
              <a:schemeClr val="tx1"/>
            </a:solidFill>
            <a:round/>
            <a:head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13" name="Line 3"/>
          <p:cNvSpPr/>
          <p:nvPr/>
        </p:nvSpPr>
        <p:spPr>
          <a:xfrm>
            <a:off x="1365480" y="5260680"/>
            <a:ext cx="5046840" cy="360"/>
          </a:xfrm>
          <a:prstGeom prst="line">
            <a:avLst/>
          </a:prstGeom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4"/>
          <p:cNvSpPr/>
          <p:nvPr/>
        </p:nvSpPr>
        <p:spPr>
          <a:xfrm>
            <a:off x="2920680" y="5474520"/>
            <a:ext cx="20491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size of house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15" name="CustomShape 5"/>
          <p:cNvSpPr/>
          <p:nvPr/>
        </p:nvSpPr>
        <p:spPr>
          <a:xfrm rot="16200000">
            <a:off x="574200" y="3247920"/>
            <a:ext cx="891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price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16" name="Line 6"/>
          <p:cNvSpPr/>
          <p:nvPr/>
        </p:nvSpPr>
        <p:spPr>
          <a:xfrm>
            <a:off x="4844880" y="26625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7"/>
          <p:cNvSpPr/>
          <p:nvPr/>
        </p:nvSpPr>
        <p:spPr>
          <a:xfrm flipV="1">
            <a:off x="4844880" y="26625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8"/>
          <p:cNvSpPr/>
          <p:nvPr/>
        </p:nvSpPr>
        <p:spPr>
          <a:xfrm>
            <a:off x="3991680" y="35823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9"/>
          <p:cNvSpPr/>
          <p:nvPr/>
        </p:nvSpPr>
        <p:spPr>
          <a:xfrm flipV="1">
            <a:off x="3991680" y="35823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0"/>
          <p:cNvSpPr/>
          <p:nvPr/>
        </p:nvSpPr>
        <p:spPr>
          <a:xfrm>
            <a:off x="5815800" y="247140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Line 11"/>
          <p:cNvSpPr/>
          <p:nvPr/>
        </p:nvSpPr>
        <p:spPr>
          <a:xfrm flipV="1">
            <a:off x="5815800" y="247140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Line 12"/>
          <p:cNvSpPr/>
          <p:nvPr/>
        </p:nvSpPr>
        <p:spPr>
          <a:xfrm>
            <a:off x="4636800" y="3602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13"/>
          <p:cNvSpPr/>
          <p:nvPr/>
        </p:nvSpPr>
        <p:spPr>
          <a:xfrm flipV="1">
            <a:off x="4636800" y="3602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Line 14"/>
          <p:cNvSpPr/>
          <p:nvPr/>
        </p:nvSpPr>
        <p:spPr>
          <a:xfrm>
            <a:off x="3182400" y="406224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Line 15"/>
          <p:cNvSpPr/>
          <p:nvPr/>
        </p:nvSpPr>
        <p:spPr>
          <a:xfrm flipV="1">
            <a:off x="3182400" y="406224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Line 16"/>
          <p:cNvSpPr/>
          <p:nvPr/>
        </p:nvSpPr>
        <p:spPr>
          <a:xfrm>
            <a:off x="3749040" y="4421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Line 17"/>
          <p:cNvSpPr/>
          <p:nvPr/>
        </p:nvSpPr>
        <p:spPr>
          <a:xfrm flipV="1">
            <a:off x="3749040" y="4421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nk 2"/>
          <p:cNvPicPr/>
          <p:nvPr/>
        </p:nvPicPr>
        <p:blipFill>
          <a:blip r:embed="rId1"/>
          <a:stretch>
            <a:fillRect/>
          </a:stretch>
        </p:blipFill>
        <p:spPr>
          <a:xfrm>
            <a:off x="888840" y="343080"/>
            <a:ext cx="10661400" cy="533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955080" y="3167280"/>
            <a:ext cx="181476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#bedrooms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211760" y="4074480"/>
            <a:ext cx="1552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zip code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987480" y="4981320"/>
            <a:ext cx="1782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wealth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744560" y="2260080"/>
            <a:ext cx="10256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size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Housing Price Prediction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Formula 6"/>
              <p:cNvSpPr txBox="1"/>
              <p:nvPr/>
            </p:nvSpPr>
            <p:spPr>
              <a:xfrm>
                <a:off x="3127680" y="2289960"/>
                <a:ext cx="38268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235" name="CustomShape 7"/>
              <p:cNvSpPr/>
              <p:nvPr/>
            </p:nvSpPr>
            <p:spPr>
              <a:xfrm>
                <a:off x="3127680" y="2289960"/>
                <a:ext cx="382680" cy="368640"/>
              </a:xfrm>
              <a:prstGeom prst="rect">
                <a:avLst/>
              </a:prstGeom>
              <a:blipFill rotWithShape="1">
                <a:blip r:embed="rId1"/>
                <a:stretch>
                  <a:fillRect l="-7793" r="-6234" b="-19852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Formula 8"/>
              <p:cNvSpPr txBox="1"/>
              <p:nvPr/>
            </p:nvSpPr>
            <p:spPr>
              <a:xfrm>
                <a:off x="3133080" y="3235680"/>
                <a:ext cx="37116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237" name="CustomShape 9"/>
              <p:cNvSpPr/>
              <p:nvPr/>
            </p:nvSpPr>
            <p:spPr>
              <a:xfrm>
                <a:off x="3133080" y="3235680"/>
                <a:ext cx="371160" cy="368640"/>
              </a:xfrm>
              <a:prstGeom prst="rect">
                <a:avLst/>
              </a:prstGeom>
              <a:blipFill rotWithShape="1">
                <a:blip r:embed="rId2"/>
                <a:stretch>
                  <a:fillRect l="-11326" r="-8090" b="-14897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Formula 10"/>
              <p:cNvSpPr txBox="1"/>
              <p:nvPr/>
            </p:nvSpPr>
            <p:spPr>
              <a:xfrm>
                <a:off x="3127680" y="4132800"/>
                <a:ext cx="37116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239" name="CustomShape 11"/>
              <p:cNvSpPr/>
              <p:nvPr/>
            </p:nvSpPr>
            <p:spPr>
              <a:xfrm>
                <a:off x="3127680" y="4132800"/>
                <a:ext cx="371160" cy="368640"/>
              </a:xfrm>
              <a:prstGeom prst="rect">
                <a:avLst/>
              </a:prstGeom>
              <a:blipFill rotWithShape="1">
                <a:blip r:embed="rId3"/>
                <a:stretch>
                  <a:fillRect l="-9708" r="-9708" b="-14599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Formula 12"/>
              <p:cNvSpPr txBox="1"/>
              <p:nvPr/>
            </p:nvSpPr>
            <p:spPr>
              <a:xfrm>
                <a:off x="3133080" y="5029920"/>
                <a:ext cx="37116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4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241" name="CustomShape 13"/>
              <p:cNvSpPr/>
              <p:nvPr/>
            </p:nvSpPr>
            <p:spPr>
              <a:xfrm>
                <a:off x="3133080" y="5029920"/>
                <a:ext cx="371160" cy="368640"/>
              </a:xfrm>
              <a:prstGeom prst="rect">
                <a:avLst/>
              </a:prstGeom>
              <a:blipFill rotWithShape="1">
                <a:blip r:embed="rId4"/>
                <a:stretch>
                  <a:fillRect l="-11326" r="-8090" b="-1301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242" name="CustomShape 14"/>
          <p:cNvSpPr/>
          <p:nvPr/>
        </p:nvSpPr>
        <p:spPr>
          <a:xfrm>
            <a:off x="5348880" y="4707000"/>
            <a:ext cx="547920" cy="5479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15"/>
          <p:cNvSpPr/>
          <p:nvPr/>
        </p:nvSpPr>
        <p:spPr>
          <a:xfrm>
            <a:off x="5349960" y="2683080"/>
            <a:ext cx="547920" cy="5479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16"/>
          <p:cNvSpPr/>
          <p:nvPr/>
        </p:nvSpPr>
        <p:spPr>
          <a:xfrm>
            <a:off x="5342760" y="3695040"/>
            <a:ext cx="547920" cy="5479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7"/>
          <p:cNvSpPr/>
          <p:nvPr/>
        </p:nvSpPr>
        <p:spPr>
          <a:xfrm>
            <a:off x="6825240" y="3695040"/>
            <a:ext cx="547920" cy="5479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8"/>
          <p:cNvSpPr/>
          <p:nvPr/>
        </p:nvSpPr>
        <p:spPr>
          <a:xfrm flipV="1">
            <a:off x="3505320" y="4515120"/>
            <a:ext cx="1842840" cy="232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9"/>
          <p:cNvSpPr/>
          <p:nvPr/>
        </p:nvSpPr>
        <p:spPr>
          <a:xfrm flipV="1">
            <a:off x="3505320" y="2061360"/>
            <a:ext cx="1917360" cy="105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20"/>
          <p:cNvSpPr/>
          <p:nvPr/>
        </p:nvSpPr>
        <p:spPr>
          <a:xfrm flipV="1">
            <a:off x="3505320" y="-974520"/>
            <a:ext cx="1924560" cy="20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1"/>
          <p:cNvSpPr/>
          <p:nvPr/>
        </p:nvSpPr>
        <p:spPr>
          <a:xfrm>
            <a:off x="3510720" y="2474640"/>
            <a:ext cx="1838520" cy="48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2"/>
          <p:cNvSpPr/>
          <p:nvPr/>
        </p:nvSpPr>
        <p:spPr>
          <a:xfrm>
            <a:off x="3510720" y="2474640"/>
            <a:ext cx="1911600" cy="129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3"/>
          <p:cNvSpPr/>
          <p:nvPr/>
        </p:nvSpPr>
        <p:spPr>
          <a:xfrm>
            <a:off x="3510720" y="2474640"/>
            <a:ext cx="1917360" cy="231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24"/>
          <p:cNvSpPr/>
          <p:nvPr/>
        </p:nvSpPr>
        <p:spPr>
          <a:xfrm>
            <a:off x="3505320" y="3420360"/>
            <a:ext cx="1836720" cy="54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25"/>
          <p:cNvSpPr/>
          <p:nvPr/>
        </p:nvSpPr>
        <p:spPr>
          <a:xfrm>
            <a:off x="3505320" y="3420360"/>
            <a:ext cx="1842840" cy="156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6"/>
          <p:cNvSpPr/>
          <p:nvPr/>
        </p:nvSpPr>
        <p:spPr>
          <a:xfrm flipV="1">
            <a:off x="3505320" y="2031840"/>
            <a:ext cx="184428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7"/>
          <p:cNvSpPr/>
          <p:nvPr/>
        </p:nvSpPr>
        <p:spPr>
          <a:xfrm>
            <a:off x="5898600" y="2957400"/>
            <a:ext cx="1006200" cy="81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28"/>
          <p:cNvSpPr/>
          <p:nvPr/>
        </p:nvSpPr>
        <p:spPr>
          <a:xfrm flipV="1">
            <a:off x="5816880" y="2916000"/>
            <a:ext cx="1087920" cy="62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29"/>
          <p:cNvSpPr/>
          <p:nvPr/>
        </p:nvSpPr>
        <p:spPr>
          <a:xfrm>
            <a:off x="5891400" y="3969360"/>
            <a:ext cx="93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0"/>
          <p:cNvSpPr/>
          <p:nvPr/>
        </p:nvSpPr>
        <p:spPr>
          <a:xfrm>
            <a:off x="7373880" y="3969360"/>
            <a:ext cx="62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31"/>
          <p:cNvSpPr/>
          <p:nvPr/>
        </p:nvSpPr>
        <p:spPr>
          <a:xfrm>
            <a:off x="8026200" y="3701880"/>
            <a:ext cx="3164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y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60" name="CustomShape 32"/>
          <p:cNvSpPr/>
          <p:nvPr/>
        </p:nvSpPr>
        <p:spPr>
          <a:xfrm flipV="1">
            <a:off x="3499560" y="3273480"/>
            <a:ext cx="1842480" cy="34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33"/>
          <p:cNvSpPr/>
          <p:nvPr/>
        </p:nvSpPr>
        <p:spPr>
          <a:xfrm flipV="1">
            <a:off x="3499560" y="237600"/>
            <a:ext cx="1849680" cy="135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34"/>
          <p:cNvSpPr/>
          <p:nvPr/>
        </p:nvSpPr>
        <p:spPr>
          <a:xfrm>
            <a:off x="3499560" y="4317480"/>
            <a:ext cx="1848240" cy="66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3" name="Ink 21"/>
          <p:cNvPicPr/>
          <p:nvPr/>
        </p:nvPicPr>
        <p:blipFill>
          <a:blip r:embed="rId5"/>
          <a:stretch>
            <a:fillRect/>
          </a:stretch>
        </p:blipFill>
        <p:spPr>
          <a:xfrm>
            <a:off x="768240" y="2101680"/>
            <a:ext cx="8705520" cy="41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523880" y="82404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FFFF"/>
                </a:solidFill>
                <a:latin typeface="Calibri Light"/>
              </a:rPr>
              <a:t>XOR Function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In a Practical Simulation</a:t>
            </a:r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 flipV="1">
            <a:off x="1090800" y="5405400"/>
            <a:ext cx="358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7" name="CustomShape 2"/>
          <p:cNvSpPr/>
          <p:nvPr/>
        </p:nvSpPr>
        <p:spPr>
          <a:xfrm flipV="1">
            <a:off x="1322640" y="-5613480"/>
            <a:ext cx="360" cy="373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8" name="CustomShape 3"/>
          <p:cNvSpPr/>
          <p:nvPr/>
        </p:nvSpPr>
        <p:spPr>
          <a:xfrm>
            <a:off x="385920" y="32004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Intuition about derivatives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69" name="CustomShape 4"/>
          <p:cNvSpPr/>
          <p:nvPr/>
        </p:nvSpPr>
        <p:spPr>
          <a:xfrm flipV="1">
            <a:off x="-1405800" y="-15535440"/>
            <a:ext cx="5416560" cy="6973560"/>
          </a:xfrm>
          <a:prstGeom prst="arc">
            <a:avLst>
              <a:gd name="adj1" fmla="val 16200000"/>
              <a:gd name="adj2" fmla="val 21374508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Formula 5"/>
              <p:cNvSpPr txBox="1"/>
              <p:nvPr/>
            </p:nvSpPr>
            <p:spPr>
              <a:xfrm>
                <a:off x="4264920" y="1690560"/>
                <a:ext cx="2071080" cy="595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𝑎</m:t>
                        </m:r>
                      </m:e>
                    </m:d>
                    <m:r>
                      <m:t>=</m:t>
                    </m:r>
                    <m:sSup>
                      <m:e>
                        <m:r>
                          <m:t>𝑎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271" name="CustomShape 6"/>
              <p:cNvSpPr/>
              <p:nvPr/>
            </p:nvSpPr>
            <p:spPr>
              <a:xfrm>
                <a:off x="4264920" y="1690560"/>
                <a:ext cx="2071080" cy="5950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Formula 7"/>
              <p:cNvSpPr txBox="1"/>
              <p:nvPr/>
            </p:nvSpPr>
            <p:spPr>
              <a:xfrm>
                <a:off x="2614320" y="5587920"/>
                <a:ext cx="53712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</m:oMath>
                </a14:m>
              </a:p>
            </p:txBody>
          </p:sp>
        </mc:Choice>
        <mc:Fallback>
          <p:sp>
            <p:nvSpPr>
              <p:cNvPr id="273" name="CustomShape 8"/>
              <p:cNvSpPr/>
              <p:nvPr/>
            </p:nvSpPr>
            <p:spPr>
              <a:xfrm>
                <a:off x="2614320" y="5587920"/>
                <a:ext cx="537120" cy="5839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274" name="Ink 1"/>
          <p:cNvPicPr/>
          <p:nvPr/>
        </p:nvPicPr>
        <p:blipFill>
          <a:blip r:embed="rId3"/>
          <a:stretch>
            <a:fillRect/>
          </a:stretch>
        </p:blipFill>
        <p:spPr>
          <a:xfrm>
            <a:off x="698400" y="558720"/>
            <a:ext cx="11239200" cy="577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2996</Words>
  <Application>WPS Presentation</Application>
  <PresentationFormat/>
  <Paragraphs>538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54</vt:i4>
      </vt:variant>
    </vt:vector>
  </HeadingPairs>
  <TitlesOfParts>
    <vt:vector size="76" baseType="lpstr">
      <vt:lpstr>Arial</vt:lpstr>
      <vt:lpstr>SimSun</vt:lpstr>
      <vt:lpstr>Wingdings</vt:lpstr>
      <vt:lpstr>Arial</vt:lpstr>
      <vt:lpstr>Symbol</vt:lpstr>
      <vt:lpstr>Calibri Light</vt:lpstr>
      <vt:lpstr>DejaVu Sans</vt:lpstr>
      <vt:lpstr>Times New Roman</vt:lpstr>
      <vt:lpstr>DejaVu Serif</vt:lpstr>
      <vt:lpstr>Courier New</vt:lpstr>
      <vt:lpstr>바탕</vt:lpstr>
      <vt:lpstr>Century Schoolbook</vt:lpstr>
      <vt:lpstr>Calibri</vt:lpstr>
      <vt:lpstr>Courier 10 Pitch</vt:lpstr>
      <vt:lpstr>微软雅黑</vt:lpstr>
      <vt:lpstr>Droid Sans Fallback</vt:lpstr>
      <vt:lpstr>Arial Unicode MS</vt:lpstr>
      <vt:lpstr>Andale Mono</vt:lpstr>
      <vt:lpstr>Times New Roman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Mrinal Wahal</dc:creator>
  <cp:lastModifiedBy>falcon</cp:lastModifiedBy>
  <cp:revision>30</cp:revision>
  <dcterms:created xsi:type="dcterms:W3CDTF">2018-07-14T23:43:34Z</dcterms:created>
  <dcterms:modified xsi:type="dcterms:W3CDTF">2018-07-14T23:43:34Z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1033-10.1.0.6634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54</vt:i4>
  </property>
</Properties>
</file>